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7" r:id="rId5"/>
    <p:sldId id="260" r:id="rId6"/>
    <p:sldId id="264" r:id="rId7"/>
    <p:sldId id="262" r:id="rId8"/>
    <p:sldId id="263" r:id="rId9"/>
    <p:sldId id="268" r:id="rId10"/>
    <p:sldId id="272" r:id="rId11"/>
    <p:sldId id="269" r:id="rId12"/>
    <p:sldId id="270" r:id="rId13"/>
    <p:sldId id="271"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794"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293132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140758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66671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196036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382759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183601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333288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108710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415250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128647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F5089-FA47-49EC-9264-F89DE6B9B144}" type="datetimeFigureOut">
              <a:rPr lang="ru-RU" smtClean="0"/>
              <a:pPr/>
              <a:t>10.02.2017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7C5B9-53DE-45F7-A5D4-98BADE8AA4E7}" type="slidenum">
              <a:rPr lang="ru-RU" smtClean="0"/>
              <a:pPr/>
              <a:t>‹#›</a:t>
            </a:fld>
            <a:endParaRPr lang="ru-RU"/>
          </a:p>
        </p:txBody>
      </p:sp>
    </p:spTree>
    <p:extLst>
      <p:ext uri="{BB962C8B-B14F-4D97-AF65-F5344CB8AC3E}">
        <p14:creationId xmlns:p14="http://schemas.microsoft.com/office/powerpoint/2010/main" val="247365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5089-FA47-49EC-9264-F89DE6B9B144}" type="datetimeFigureOut">
              <a:rPr lang="ru-RU" smtClean="0"/>
              <a:pPr/>
              <a:t>10.02.2017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7C5B9-53DE-45F7-A5D4-98BADE8AA4E7}" type="slidenum">
              <a:rPr lang="ru-RU" smtClean="0"/>
              <a:pPr/>
              <a:t>‹#›</a:t>
            </a:fld>
            <a:endParaRPr lang="ru-RU"/>
          </a:p>
        </p:txBody>
      </p:sp>
    </p:spTree>
    <p:extLst>
      <p:ext uri="{BB962C8B-B14F-4D97-AF65-F5344CB8AC3E}">
        <p14:creationId xmlns:p14="http://schemas.microsoft.com/office/powerpoint/2010/main" val="198424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video" Target="file:///D:\&#1057;&#1072;&#1088;&#1072;%20&#1053;&#1072;&#1079;&#1072;&#1088;&#1073;&#1072;&#1077;&#1074;&#1072;.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file:///D:\&#1057;&#1077;&#1088;&#1075;&#1110;&#1090;&#1091;%20&#1089;&#1241;&#1090;&#1110;%20'&#1050;&#1257;&#1187;&#1110;&#1083;&#1076;&#1110;%20&#1082;&#1199;&#1085;'.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51b8fe6538ca84179bd338a4166e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20725"/>
            <a:ext cx="7560840" cy="59340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39193" y="2852936"/>
            <a:ext cx="4937621" cy="769441"/>
          </a:xfrm>
          <a:prstGeom prst="rect">
            <a:avLst/>
          </a:prstGeom>
        </p:spPr>
        <p:txBody>
          <a:bodyPr wrap="square">
            <a:spAutoFit/>
          </a:bodyPr>
          <a:lstStyle/>
          <a:p>
            <a:pPr algn="ctr"/>
            <a:r>
              <a:rPr lang="kk-KZ" sz="4400" b="1" i="1" dirty="0" smtClean="0">
                <a:solidFill>
                  <a:srgbClr val="92D050"/>
                </a:solidFill>
              </a:rPr>
              <a:t>«Алтын жүрек !»</a:t>
            </a:r>
            <a:endParaRPr lang="ru-RU" sz="4400" dirty="0">
              <a:solidFill>
                <a:srgbClr val="92D050"/>
              </a:solidFill>
            </a:endParaRPr>
          </a:p>
        </p:txBody>
      </p:sp>
      <p:sp>
        <p:nvSpPr>
          <p:cNvPr id="5" name="Прямоугольник 4"/>
          <p:cNvSpPr/>
          <p:nvPr/>
        </p:nvSpPr>
        <p:spPr>
          <a:xfrm>
            <a:off x="84133" y="259060"/>
            <a:ext cx="3609964" cy="923330"/>
          </a:xfrm>
          <a:prstGeom prst="rect">
            <a:avLst/>
          </a:prstGeom>
          <a:noFill/>
        </p:spPr>
        <p:txBody>
          <a:bodyPr wrap="non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Та</a:t>
            </a:r>
            <a:r>
              <a:rPr lang="kk-K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қырыбы:</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40483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568952" cy="5262979"/>
          </a:xfrm>
          <a:prstGeom prst="rect">
            <a:avLst/>
          </a:prstGeom>
        </p:spPr>
        <p:txBody>
          <a:bodyPr wrap="square">
            <a:spAutoFit/>
          </a:bodyPr>
          <a:lstStyle/>
          <a:p>
            <a:pPr algn="ctr"/>
            <a:endParaRPr lang="kk-KZ" sz="2400" b="1" i="1" dirty="0" smtClean="0">
              <a:solidFill>
                <a:srgbClr val="FF0000"/>
              </a:solidFill>
              <a:latin typeface="Times New Roman" pitchFamily="18" charset="0"/>
              <a:cs typeface="Times New Roman" pitchFamily="18" charset="0"/>
            </a:endParaRPr>
          </a:p>
          <a:p>
            <a:pPr algn="ctr"/>
            <a:endParaRPr lang="kk-KZ" sz="2400" b="1" i="1" dirty="0">
              <a:solidFill>
                <a:srgbClr val="FF0000"/>
              </a:solidFill>
              <a:latin typeface="Times New Roman" pitchFamily="18" charset="0"/>
              <a:cs typeface="Times New Roman" pitchFamily="18" charset="0"/>
            </a:endParaRPr>
          </a:p>
          <a:p>
            <a:pPr algn="ctr"/>
            <a:endParaRPr lang="kk-KZ" sz="2400" b="1" i="1" dirty="0" smtClean="0">
              <a:solidFill>
                <a:srgbClr val="FF0000"/>
              </a:solidFill>
              <a:latin typeface="Times New Roman" pitchFamily="18" charset="0"/>
              <a:cs typeface="Times New Roman" pitchFamily="18" charset="0"/>
            </a:endParaRPr>
          </a:p>
          <a:p>
            <a:pPr algn="ctr"/>
            <a:r>
              <a:rPr lang="kk-KZ" sz="2400" b="1" i="1" dirty="0" smtClean="0">
                <a:solidFill>
                  <a:srgbClr val="FF0000"/>
                </a:solidFill>
                <a:latin typeface="Times New Roman" pitchFamily="18" charset="0"/>
                <a:cs typeface="Times New Roman" pitchFamily="18" charset="0"/>
              </a:rPr>
              <a:t>Ойын </a:t>
            </a:r>
            <a:r>
              <a:rPr lang="kk-KZ" sz="2400" b="1" i="1" dirty="0" smtClean="0">
                <a:solidFill>
                  <a:srgbClr val="FF0000"/>
                </a:solidFill>
                <a:latin typeface="Times New Roman" pitchFamily="18" charset="0"/>
                <a:cs typeface="Times New Roman" pitchFamily="18" charset="0"/>
              </a:rPr>
              <a:t>«Біз де»</a:t>
            </a:r>
            <a:r>
              <a:rPr lang="kk-KZ" sz="2400" b="1" i="1" dirty="0" smtClean="0">
                <a:latin typeface="Times New Roman" pitchFamily="18" charset="0"/>
                <a:cs typeface="Times New Roman" pitchFamily="18" charset="0"/>
              </a:rPr>
              <a:t/>
            </a:r>
            <a:br>
              <a:rPr lang="kk-KZ" sz="2400" b="1" i="1" dirty="0" smtClean="0">
                <a:latin typeface="Times New Roman" pitchFamily="18" charset="0"/>
                <a:cs typeface="Times New Roman" pitchFamily="18" charset="0"/>
              </a:rPr>
            </a:br>
            <a:r>
              <a:rPr lang="kk-KZ" sz="2400" b="1" i="1" dirty="0" smtClean="0">
                <a:solidFill>
                  <a:srgbClr val="0070C0"/>
                </a:solidFill>
                <a:latin typeface="Times New Roman" pitchFamily="18" charset="0"/>
                <a:cs typeface="Times New Roman" pitchFamily="18" charset="0"/>
              </a:rPr>
              <a:t>Ойынның шартын түсіндіремін.</a:t>
            </a:r>
            <a:br>
              <a:rPr lang="kk-KZ" sz="2400" b="1" i="1" dirty="0" smtClean="0">
                <a:solidFill>
                  <a:srgbClr val="0070C0"/>
                </a:solidFill>
                <a:latin typeface="Times New Roman" pitchFamily="18" charset="0"/>
                <a:cs typeface="Times New Roman" pitchFamily="18" charset="0"/>
              </a:rPr>
            </a:br>
            <a:r>
              <a:rPr lang="kk-KZ" sz="2400" b="1" i="1" dirty="0" smtClean="0">
                <a:solidFill>
                  <a:srgbClr val="0070C0"/>
                </a:solidFill>
                <a:latin typeface="Times New Roman" pitchFamily="18" charset="0"/>
                <a:cs typeface="Times New Roman" pitchFamily="18" charset="0"/>
              </a:rPr>
              <a:t>Мен қазір қайырымдылықты білдіретін және оған керісінше әрекеттерді атаймын. Қайырымдылықты білдіретін әрекеттер айтылғанда балалар «біз де» деп жауап бересіңдер. Ал қайырымдылықты білдірмейтін әрекеттер айтылғанда, үндемей қалады, ал ондай жағдайда «біз де» деп айтқан болса айып төлейді. </a:t>
            </a:r>
            <a:r>
              <a:rPr lang="ru-RU" sz="2400" b="1" i="1" dirty="0" err="1" smtClean="0">
                <a:solidFill>
                  <a:srgbClr val="0070C0"/>
                </a:solidFill>
                <a:latin typeface="Times New Roman" pitchFamily="18" charset="0"/>
                <a:cs typeface="Times New Roman" pitchFamily="18" charset="0"/>
              </a:rPr>
              <a:t>Айыпқа тақпақ, </a:t>
            </a:r>
            <a:r>
              <a:rPr lang="ru-RU" sz="2400" b="1" i="1" dirty="0" smtClean="0">
                <a:solidFill>
                  <a:srgbClr val="0070C0"/>
                </a:solidFill>
                <a:latin typeface="Times New Roman" pitchFamily="18" charset="0"/>
                <a:cs typeface="Times New Roman" pitchFamily="18" charset="0"/>
              </a:rPr>
              <a:t>не </a:t>
            </a:r>
            <a:r>
              <a:rPr lang="ru-RU" sz="2400" b="1" i="1" dirty="0" err="1" smtClean="0">
                <a:solidFill>
                  <a:srgbClr val="0070C0"/>
                </a:solidFill>
                <a:latin typeface="Times New Roman" pitchFamily="18" charset="0"/>
                <a:cs typeface="Times New Roman" pitchFamily="18" charset="0"/>
              </a:rPr>
              <a:t>жұмбақ айтады</a:t>
            </a:r>
            <a:r>
              <a:rPr lang="ru-RU" sz="2400" b="1" i="1" dirty="0" smtClean="0">
                <a:solidFill>
                  <a:srgbClr val="0070C0"/>
                </a:solidFill>
                <a:latin typeface="Times New Roman" pitchFamily="18" charset="0"/>
                <a:cs typeface="Times New Roman" pitchFamily="18" charset="0"/>
              </a:rPr>
              <a:t>.</a:t>
            </a:r>
            <a:br>
              <a:rPr lang="ru-RU" sz="2400" b="1" i="1" dirty="0" smtClean="0">
                <a:solidFill>
                  <a:srgbClr val="0070C0"/>
                </a:solidFill>
                <a:latin typeface="Times New Roman" pitchFamily="18" charset="0"/>
                <a:cs typeface="Times New Roman" pitchFamily="18" charset="0"/>
              </a:rPr>
            </a:br>
            <a:r>
              <a:rPr lang="ru-RU" sz="2400" b="1" dirty="0" smtClean="0">
                <a:solidFill>
                  <a:srgbClr val="0070C0"/>
                </a:solidFill>
              </a:rPr>
              <a:t/>
            </a:r>
            <a:br>
              <a:rPr lang="ru-RU" sz="2400" b="1" dirty="0" smtClean="0">
                <a:solidFill>
                  <a:srgbClr val="0070C0"/>
                </a:solidFill>
              </a:rPr>
            </a:br>
            <a:endParaRPr lang="kk-KZ" sz="2400" dirty="0">
              <a:solidFill>
                <a:srgbClr val="0070C0"/>
              </a:solidFill>
            </a:endParaRPr>
          </a:p>
        </p:txBody>
      </p:sp>
    </p:spTree>
    <p:extLst>
      <p:ext uri="{BB962C8B-B14F-4D97-AF65-F5344CB8AC3E}">
        <p14:creationId xmlns:p14="http://schemas.microsoft.com/office/powerpoint/2010/main" val="140148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руглая лента лицом вниз 2"/>
          <p:cNvSpPr/>
          <p:nvPr/>
        </p:nvSpPr>
        <p:spPr>
          <a:xfrm>
            <a:off x="395536" y="332656"/>
            <a:ext cx="8424936" cy="612068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800" dirty="0" smtClean="0"/>
              <a:t>Көшбасшылар сайысы</a:t>
            </a:r>
            <a:endParaRPr lang="ru-RU" sz="4800" dirty="0"/>
          </a:p>
        </p:txBody>
      </p:sp>
    </p:spTree>
    <p:extLst>
      <p:ext uri="{BB962C8B-B14F-4D97-AF65-F5344CB8AC3E}">
        <p14:creationId xmlns:p14="http://schemas.microsoft.com/office/powerpoint/2010/main" val="3116012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лнце 3"/>
          <p:cNvSpPr/>
          <p:nvPr/>
        </p:nvSpPr>
        <p:spPr>
          <a:xfrm>
            <a:off x="374559" y="188640"/>
            <a:ext cx="8496944" cy="640871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dirty="0" smtClean="0"/>
              <a:t>Логикалық</a:t>
            </a:r>
          </a:p>
          <a:p>
            <a:pPr algn="ctr"/>
            <a:r>
              <a:rPr lang="kk-KZ" sz="4400" dirty="0" smtClean="0"/>
              <a:t> сұрақтар</a:t>
            </a:r>
            <a:endParaRPr lang="ru-RU" sz="4400" dirty="0"/>
          </a:p>
        </p:txBody>
      </p:sp>
    </p:spTree>
    <p:extLst>
      <p:ext uri="{BB962C8B-B14F-4D97-AF65-F5344CB8AC3E}">
        <p14:creationId xmlns:p14="http://schemas.microsoft.com/office/powerpoint/2010/main" val="1525405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ердце 3"/>
          <p:cNvSpPr/>
          <p:nvPr/>
        </p:nvSpPr>
        <p:spPr>
          <a:xfrm>
            <a:off x="179512" y="332656"/>
            <a:ext cx="8640960" cy="608113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8800" dirty="0" smtClean="0">
                <a:solidFill>
                  <a:srgbClr val="FF0000"/>
                </a:solidFill>
              </a:rPr>
              <a:t>Жүректен</a:t>
            </a:r>
          </a:p>
          <a:p>
            <a:pPr algn="ctr"/>
            <a:r>
              <a:rPr lang="kk-KZ" sz="8800" dirty="0" smtClean="0">
                <a:solidFill>
                  <a:srgbClr val="FF0000"/>
                </a:solidFill>
              </a:rPr>
              <a:t> жүрекке</a:t>
            </a:r>
            <a:endParaRPr lang="ru-RU" sz="8800" dirty="0">
              <a:solidFill>
                <a:srgbClr val="FF0000"/>
              </a:solidFill>
            </a:endParaRPr>
          </a:p>
        </p:txBody>
      </p:sp>
    </p:spTree>
    <p:extLst>
      <p:ext uri="{BB962C8B-B14F-4D97-AF65-F5344CB8AC3E}">
        <p14:creationId xmlns:p14="http://schemas.microsoft.com/office/powerpoint/2010/main" val="2558224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123\1387176702_rrrrr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7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0" name="Picture 2" descr="Солнц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7" y="0"/>
            <a:ext cx="8930793" cy="652356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43608" y="2071678"/>
            <a:ext cx="7488832" cy="4093428"/>
          </a:xfrm>
          <a:prstGeom prst="rect">
            <a:avLst/>
          </a:prstGeom>
        </p:spPr>
        <p:txBody>
          <a:bodyPr wrap="square">
            <a:spAutoFit/>
          </a:bodyPr>
          <a:lstStyle/>
          <a:p>
            <a:pPr algn="ctr"/>
            <a:r>
              <a:rPr lang="kk-KZ" sz="2000" b="1" dirty="0" smtClean="0">
                <a:solidFill>
                  <a:srgbClr val="0070C0"/>
                </a:solidFill>
                <a:effectLst>
                  <a:outerShdw blurRad="38100" dist="38100" dir="2700000" algn="tl">
                    <a:srgbClr val="000000">
                      <a:alpha val="43137"/>
                    </a:srgbClr>
                  </a:outerShdw>
                </a:effectLst>
              </a:rPr>
              <a:t>Күнге </a:t>
            </a:r>
            <a:r>
              <a:rPr lang="kk-KZ" sz="2000" b="1" dirty="0">
                <a:solidFill>
                  <a:srgbClr val="0070C0"/>
                </a:solidFill>
                <a:effectLst>
                  <a:outerShdw blurRad="38100" dist="38100" dir="2700000" algn="tl">
                    <a:srgbClr val="000000">
                      <a:alpha val="43137"/>
                    </a:srgbClr>
                  </a:outerShdw>
                </a:effectLst>
              </a:rPr>
              <a:t>қарап қолымды </a:t>
            </a:r>
          </a:p>
          <a:p>
            <a:pPr algn="ctr"/>
            <a:r>
              <a:rPr lang="kk-KZ" sz="2000" b="1" dirty="0">
                <a:solidFill>
                  <a:srgbClr val="0070C0"/>
                </a:solidFill>
                <a:effectLst>
                  <a:outerShdw blurRad="38100" dist="38100" dir="2700000" algn="tl">
                    <a:srgbClr val="000000">
                      <a:alpha val="43137"/>
                    </a:srgbClr>
                  </a:outerShdw>
                </a:effectLst>
              </a:rPr>
              <a:t>Бір, екі, үш деп соғайын /қолды соғу/ </a:t>
            </a:r>
          </a:p>
          <a:p>
            <a:pPr algn="ctr"/>
            <a:r>
              <a:rPr lang="kk-KZ" sz="2000" b="1" dirty="0">
                <a:solidFill>
                  <a:srgbClr val="0070C0"/>
                </a:solidFill>
                <a:effectLst>
                  <a:outerShdw blurRad="38100" dist="38100" dir="2700000" algn="tl">
                    <a:srgbClr val="000000">
                      <a:alpha val="43137"/>
                    </a:srgbClr>
                  </a:outerShdw>
                </a:effectLst>
              </a:rPr>
              <a:t>Қарап тұрған көршіме </a:t>
            </a:r>
          </a:p>
          <a:p>
            <a:pPr algn="ctr"/>
            <a:r>
              <a:rPr lang="kk-KZ" sz="2000" b="1" dirty="0">
                <a:solidFill>
                  <a:srgbClr val="0070C0"/>
                </a:solidFill>
                <a:effectLst>
                  <a:outerShdw blurRad="38100" dist="38100" dir="2700000" algn="tl">
                    <a:srgbClr val="000000">
                      <a:alpha val="43137"/>
                    </a:srgbClr>
                  </a:outerShdw>
                </a:effectLst>
              </a:rPr>
              <a:t>Мен қолымды бұлғайын /бір - біріне қол бұлғау/ </a:t>
            </a:r>
          </a:p>
          <a:p>
            <a:pPr algn="ctr"/>
            <a:r>
              <a:rPr lang="kk-KZ" sz="2000" b="1" dirty="0">
                <a:solidFill>
                  <a:srgbClr val="0070C0"/>
                </a:solidFill>
                <a:effectLst>
                  <a:outerShdw blurRad="38100" dist="38100" dir="2700000" algn="tl">
                    <a:srgbClr val="000000">
                      <a:alpha val="43137"/>
                    </a:srgbClr>
                  </a:outerShdw>
                </a:effectLst>
              </a:rPr>
              <a:t>Жылы - жылы жүзбенен </a:t>
            </a:r>
          </a:p>
          <a:p>
            <a:pPr algn="ctr"/>
            <a:r>
              <a:rPr lang="kk-KZ" sz="2000" b="1" dirty="0">
                <a:solidFill>
                  <a:srgbClr val="0070C0"/>
                </a:solidFill>
                <a:effectLst>
                  <a:outerShdw blurRad="38100" dist="38100" dir="2700000" algn="tl">
                    <a:srgbClr val="000000">
                      <a:alpha val="43137"/>
                    </a:srgbClr>
                  </a:outerShdw>
                </a:effectLst>
              </a:rPr>
              <a:t>Маңдайыннан сипайын /сипау/ </a:t>
            </a:r>
          </a:p>
          <a:p>
            <a:pPr algn="ctr"/>
            <a:r>
              <a:rPr lang="kk-KZ" sz="2000" b="1" dirty="0">
                <a:solidFill>
                  <a:srgbClr val="0070C0"/>
                </a:solidFill>
                <a:effectLst>
                  <a:outerShdw blurRad="38100" dist="38100" dir="2700000" algn="tl">
                    <a:srgbClr val="000000">
                      <a:alpha val="43137"/>
                    </a:srgbClr>
                  </a:outerShdw>
                </a:effectLst>
              </a:rPr>
              <a:t>Жылы - жылы сөзбенен </a:t>
            </a:r>
          </a:p>
          <a:p>
            <a:pPr algn="ctr"/>
            <a:r>
              <a:rPr lang="kk-KZ" sz="2000" b="1" dirty="0">
                <a:solidFill>
                  <a:srgbClr val="0070C0"/>
                </a:solidFill>
                <a:effectLst>
                  <a:outerShdw blurRad="38100" dist="38100" dir="2700000" algn="tl">
                    <a:srgbClr val="000000">
                      <a:alpha val="43137"/>
                    </a:srgbClr>
                  </a:outerShdw>
                </a:effectLst>
              </a:rPr>
              <a:t>Жүрегімді сыйлайын /жүректі ұсыну/ </a:t>
            </a:r>
          </a:p>
          <a:p>
            <a:pPr algn="ctr"/>
            <a:r>
              <a:rPr lang="kk-KZ" sz="2000" b="1" dirty="0">
                <a:solidFill>
                  <a:srgbClr val="0070C0"/>
                </a:solidFill>
                <a:effectLst>
                  <a:outerShdw blurRad="38100" dist="38100" dir="2700000" algn="tl">
                    <a:srgbClr val="000000">
                      <a:alpha val="43137"/>
                    </a:srgbClr>
                  </a:outerShdw>
                </a:effectLst>
              </a:rPr>
              <a:t>Ыстық алақаныммен </a:t>
            </a:r>
          </a:p>
          <a:p>
            <a:pPr algn="ctr"/>
            <a:r>
              <a:rPr lang="kk-KZ" sz="2000" b="1" dirty="0">
                <a:solidFill>
                  <a:srgbClr val="0070C0"/>
                </a:solidFill>
                <a:effectLst>
                  <a:outerShdw blurRad="38100" dist="38100" dir="2700000" algn="tl">
                    <a:srgbClr val="000000">
                      <a:alpha val="43137"/>
                    </a:srgbClr>
                  </a:outerShdw>
                </a:effectLst>
              </a:rPr>
              <a:t>Қолыңды бер қысайын /қолды қысу/ </a:t>
            </a:r>
          </a:p>
          <a:p>
            <a:pPr algn="ctr"/>
            <a:r>
              <a:rPr lang="kk-KZ" sz="2000" b="1" dirty="0">
                <a:solidFill>
                  <a:srgbClr val="0070C0"/>
                </a:solidFill>
                <a:effectLst>
                  <a:outerShdw blurRad="38100" dist="38100" dir="2700000" algn="tl">
                    <a:srgbClr val="000000">
                      <a:alpha val="43137"/>
                    </a:srgbClr>
                  </a:outerShdw>
                </a:effectLst>
              </a:rPr>
              <a:t>Амандасып өзіңмен </a:t>
            </a:r>
          </a:p>
          <a:p>
            <a:pPr algn="ctr"/>
            <a:r>
              <a:rPr lang="kk-KZ" sz="2000" b="1" dirty="0">
                <a:solidFill>
                  <a:srgbClr val="0070C0"/>
                </a:solidFill>
                <a:effectLst>
                  <a:outerShdw blurRad="38100" dist="38100" dir="2700000" algn="tl">
                    <a:srgbClr val="000000">
                      <a:alpha val="43137"/>
                    </a:srgbClr>
                  </a:outerShdw>
                </a:effectLst>
              </a:rPr>
              <a:t>Құшақтасып алайын /құшақтасу/</a:t>
            </a:r>
          </a:p>
          <a:p>
            <a:pPr algn="ctr"/>
            <a:r>
              <a:rPr lang="kk-KZ" sz="2000" dirty="0" smtClean="0">
                <a:solidFill>
                  <a:srgbClr val="0070C0"/>
                </a:solidFill>
                <a:effectLst>
                  <a:outerShdw blurRad="38100" dist="38100" dir="2700000" algn="tl">
                    <a:srgbClr val="000000">
                      <a:alpha val="43137"/>
                    </a:srgbClr>
                  </a:outerShdw>
                </a:effectLst>
              </a:rPr>
              <a:t>.</a:t>
            </a:r>
            <a:endParaRPr lang="ru-RU" dirty="0">
              <a:solidFill>
                <a:srgbClr val="0070C0"/>
              </a:solidFill>
              <a:effectLst>
                <a:outerShdw blurRad="38100" dist="38100" dir="2700000" algn="tl">
                  <a:srgbClr val="000000">
                    <a:alpha val="43137"/>
                  </a:srgbClr>
                </a:outerShdw>
              </a:effectLst>
            </a:endParaRPr>
          </a:p>
        </p:txBody>
      </p:sp>
      <p:sp>
        <p:nvSpPr>
          <p:cNvPr id="5" name="Прямоугольник 4"/>
          <p:cNvSpPr/>
          <p:nvPr/>
        </p:nvSpPr>
        <p:spPr>
          <a:xfrm>
            <a:off x="404010" y="332656"/>
            <a:ext cx="3958135" cy="646331"/>
          </a:xfrm>
          <a:prstGeom prst="rect">
            <a:avLst/>
          </a:prstGeom>
        </p:spPr>
        <p:txBody>
          <a:bodyPr wrap="none">
            <a:spAutoFit/>
          </a:bodyPr>
          <a:lstStyle/>
          <a:p>
            <a:r>
              <a:rPr lang="kk-KZ" sz="3600" b="1" i="1" dirty="0">
                <a:solidFill>
                  <a:srgbClr val="FF0000"/>
                </a:solidFill>
                <a:effectLst>
                  <a:outerShdw blurRad="38100" dist="38100" dir="2700000" algn="tl">
                    <a:srgbClr val="000000">
                      <a:alpha val="43137"/>
                    </a:srgbClr>
                  </a:outerShdw>
                </a:effectLst>
              </a:rPr>
              <a:t>Шаттық шеңбер.</a:t>
            </a:r>
            <a:endParaRPr lang="ru-RU"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388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32856"/>
            <a:ext cx="8229600" cy="2664296"/>
          </a:xfrm>
        </p:spPr>
        <p:txBody>
          <a:bodyPr>
            <a:noAutofit/>
          </a:bodyPr>
          <a:lstStyle/>
          <a:p>
            <a:r>
              <a:rPr lang="en-US" sz="66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latin typeface="Blackadder ITC" pitchFamily="82" charset="0"/>
              </a:rPr>
              <a:t>I-</a:t>
            </a:r>
            <a:r>
              <a:rPr lang="kk-KZ" sz="66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rPr>
              <a:t> топ</a:t>
            </a:r>
            <a:r>
              <a:rPr lang="kk-KZ" sz="6600" dirty="0" smtClean="0">
                <a:effectLst>
                  <a:glow rad="228600">
                    <a:schemeClr val="accent4">
                      <a:satMod val="175000"/>
                      <a:alpha val="40000"/>
                    </a:schemeClr>
                  </a:glow>
                </a:effectLst>
              </a:rPr>
              <a:t>. </a:t>
            </a:r>
            <a:r>
              <a:rPr lang="kk-KZ" sz="6600" b="1" dirty="0" smtClean="0">
                <a:solidFill>
                  <a:srgbClr val="FF0000"/>
                </a:solidFill>
                <a:effectLst>
                  <a:glow rad="228600">
                    <a:schemeClr val="accent4">
                      <a:satMod val="175000"/>
                      <a:alpha val="40000"/>
                    </a:schemeClr>
                  </a:glow>
                  <a:outerShdw blurRad="38100" dist="38100" dir="2700000" algn="tl">
                    <a:srgbClr val="000000">
                      <a:alpha val="43137"/>
                    </a:srgbClr>
                  </a:outerShdw>
                </a:effectLst>
              </a:rPr>
              <a:t>Алтын</a:t>
            </a:r>
            <a:r>
              <a:rPr lang="kk-KZ" sz="6600" dirty="0" smtClean="0">
                <a:solidFill>
                  <a:srgbClr val="FF0000"/>
                </a:solidFill>
                <a:effectLst>
                  <a:glow rad="228600">
                    <a:schemeClr val="accent4">
                      <a:satMod val="175000"/>
                      <a:alpha val="40000"/>
                    </a:schemeClr>
                  </a:glow>
                </a:effectLst>
              </a:rPr>
              <a:t/>
            </a:r>
            <a:br>
              <a:rPr lang="kk-KZ" sz="6600" dirty="0" smtClean="0">
                <a:solidFill>
                  <a:srgbClr val="FF0000"/>
                </a:solidFill>
                <a:effectLst>
                  <a:glow rad="228600">
                    <a:schemeClr val="accent4">
                      <a:satMod val="175000"/>
                      <a:alpha val="40000"/>
                    </a:schemeClr>
                  </a:glow>
                </a:effectLst>
              </a:rPr>
            </a:br>
            <a:r>
              <a:rPr lang="en-US" sz="66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latin typeface="Blackadder ITC" pitchFamily="82" charset="0"/>
              </a:rPr>
              <a:t>II-</a:t>
            </a:r>
            <a:r>
              <a:rPr lang="kk-KZ" sz="66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rPr>
              <a:t>топ</a:t>
            </a:r>
            <a:r>
              <a:rPr lang="kk-KZ" sz="6600" dirty="0" smtClean="0">
                <a:effectLst>
                  <a:glow rad="228600">
                    <a:schemeClr val="accent4">
                      <a:satMod val="175000"/>
                      <a:alpha val="40000"/>
                    </a:schemeClr>
                  </a:glow>
                </a:effectLst>
              </a:rPr>
              <a:t>. </a:t>
            </a:r>
            <a:r>
              <a:rPr lang="kk-KZ" sz="6600" b="1" dirty="0" smtClean="0">
                <a:solidFill>
                  <a:srgbClr val="FFFF00"/>
                </a:solidFill>
                <a:effectLst>
                  <a:glow rad="228600">
                    <a:schemeClr val="accent4">
                      <a:satMod val="175000"/>
                      <a:alpha val="40000"/>
                    </a:schemeClr>
                  </a:glow>
                  <a:outerShdw blurRad="38100" dist="38100" dir="2700000" algn="tl">
                    <a:srgbClr val="000000">
                      <a:alpha val="43137"/>
                    </a:srgbClr>
                  </a:outerShdw>
                </a:effectLst>
              </a:rPr>
              <a:t>Жүрек</a:t>
            </a:r>
            <a:endParaRPr lang="ru-RU" sz="6600" b="1" dirty="0">
              <a:solidFill>
                <a:srgbClr val="FFFF00"/>
              </a:solidFill>
              <a:effectLst>
                <a:glow rad="2286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7050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6-конечная звезда 3"/>
          <p:cNvSpPr/>
          <p:nvPr/>
        </p:nvSpPr>
        <p:spPr>
          <a:xfrm>
            <a:off x="611560" y="332656"/>
            <a:ext cx="8208912" cy="5976664"/>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Күннің көзін бұлттардан қорғау</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66537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ара Назарбаева.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792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0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457200" y="476672"/>
            <a:ext cx="4038600" cy="5649491"/>
          </a:xfrm>
        </p:spPr>
        <p:txBody>
          <a:bodyPr>
            <a:normAutofit/>
          </a:bodyPr>
          <a:lstStyle/>
          <a:p>
            <a:r>
              <a:rPr lang="en-US" sz="60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latin typeface="Blackadder ITC" pitchFamily="82" charset="0"/>
              </a:rPr>
              <a:t>I-</a:t>
            </a:r>
            <a:r>
              <a:rPr lang="kk-KZ" sz="60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rPr>
              <a:t> топ</a:t>
            </a:r>
          </a:p>
          <a:p>
            <a:pPr marL="0" indent="0">
              <a:buNone/>
            </a:pPr>
            <a:r>
              <a:rPr lang="kk-KZ" sz="2400" b="1" dirty="0" smtClean="0">
                <a:solidFill>
                  <a:srgbClr val="FF0000"/>
                </a:solidFill>
                <a:effectLst>
                  <a:glow rad="228600">
                    <a:schemeClr val="accent4">
                      <a:satMod val="175000"/>
                      <a:alpha val="40000"/>
                    </a:schemeClr>
                  </a:glow>
                  <a:outerShdw blurRad="38100" dist="38100" dir="2700000" algn="tl">
                    <a:srgbClr val="000000">
                      <a:alpha val="43137"/>
                    </a:srgbClr>
                  </a:outerShdw>
                </a:effectLst>
              </a:rPr>
              <a:t>Сара Алпысқызы</a:t>
            </a:r>
          </a:p>
          <a:p>
            <a:pPr marL="0" indent="0">
              <a:buNone/>
            </a:pPr>
            <a:endParaRPr lang="kk-KZ" sz="2400" b="1" dirty="0">
              <a:solidFill>
                <a:srgbClr val="FF0000"/>
              </a:solidFill>
              <a:effectLst>
                <a:glow rad="228600">
                  <a:schemeClr val="accent4">
                    <a:satMod val="175000"/>
                    <a:alpha val="40000"/>
                  </a:schemeClr>
                </a:glow>
                <a:outerShdw blurRad="38100" dist="38100" dir="2700000" algn="tl">
                  <a:srgbClr val="000000">
                    <a:alpha val="43137"/>
                  </a:srgbClr>
                </a:outerShdw>
              </a:effectLst>
            </a:endParaRPr>
          </a:p>
          <a:p>
            <a:pPr marL="0" indent="0">
              <a:buNone/>
            </a:pPr>
            <a:endParaRPr lang="ru-RU" sz="2400" dirty="0">
              <a:solidFill>
                <a:srgbClr val="FF0000"/>
              </a:solidFill>
            </a:endParaRPr>
          </a:p>
        </p:txBody>
      </p:sp>
      <p:sp>
        <p:nvSpPr>
          <p:cNvPr id="5" name="Объект 4"/>
          <p:cNvSpPr>
            <a:spLocks noGrp="1"/>
          </p:cNvSpPr>
          <p:nvPr>
            <p:ph sz="half" idx="2"/>
          </p:nvPr>
        </p:nvSpPr>
        <p:spPr>
          <a:xfrm>
            <a:off x="4648200" y="620688"/>
            <a:ext cx="4038600" cy="5505475"/>
          </a:xfrm>
        </p:spPr>
        <p:txBody>
          <a:bodyPr>
            <a:normAutofit/>
          </a:bodyPr>
          <a:lstStyle/>
          <a:p>
            <a:pPr algn="ctr"/>
            <a:r>
              <a:rPr lang="en-US" sz="44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latin typeface="Blackadder ITC" pitchFamily="82" charset="0"/>
              </a:rPr>
              <a:t>II-</a:t>
            </a:r>
            <a:r>
              <a:rPr lang="kk-KZ" sz="4400" b="1" dirty="0" smtClean="0">
                <a:solidFill>
                  <a:srgbClr val="7030A0"/>
                </a:solidFill>
                <a:effectLst>
                  <a:glow rad="228600">
                    <a:schemeClr val="accent4">
                      <a:satMod val="175000"/>
                      <a:alpha val="40000"/>
                    </a:schemeClr>
                  </a:glow>
                  <a:outerShdw blurRad="38100" dist="38100" dir="2700000" algn="tl">
                    <a:srgbClr val="000000">
                      <a:alpha val="43137"/>
                    </a:srgbClr>
                  </a:outerShdw>
                </a:effectLst>
              </a:rPr>
              <a:t>топ</a:t>
            </a:r>
          </a:p>
          <a:p>
            <a:pPr marL="0" indent="0" algn="ctr">
              <a:buNone/>
            </a:pPr>
            <a:r>
              <a:rPr lang="kk-KZ" sz="4400" b="1" dirty="0" smtClean="0">
                <a:solidFill>
                  <a:srgbClr val="0070C0"/>
                </a:solidFill>
                <a:effectLst>
                  <a:glow rad="228600">
                    <a:schemeClr val="accent4">
                      <a:satMod val="175000"/>
                      <a:alpha val="40000"/>
                    </a:schemeClr>
                  </a:glow>
                  <a:outerShdw blurRad="38100" dist="38100" dir="2700000" algn="tl">
                    <a:srgbClr val="000000">
                      <a:alpha val="43137"/>
                    </a:srgbClr>
                  </a:outerShdw>
                </a:effectLst>
              </a:rPr>
              <a:t>Бөбек қоры</a:t>
            </a:r>
          </a:p>
          <a:p>
            <a:pPr marL="0" indent="0">
              <a:buNone/>
            </a:pPr>
            <a:endParaRPr lang="ru-RU" sz="4400" dirty="0">
              <a:solidFill>
                <a:srgbClr val="0070C0"/>
              </a:solidFill>
            </a:endParaRPr>
          </a:p>
        </p:txBody>
      </p:sp>
      <p:pic>
        <p:nvPicPr>
          <p:cNvPr id="4098" name="Picture 2" descr="E:\123\1361290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571744"/>
            <a:ext cx="4000495" cy="3527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E:\123\bob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2" y="2786058"/>
            <a:ext cx="3786214" cy="3241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4283968" y="0"/>
            <a:ext cx="72008"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47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Текст 4"/>
          <p:cNvSpPr>
            <a:spLocks noGrp="1"/>
          </p:cNvSpPr>
          <p:nvPr>
            <p:ph type="body" sz="half" idx="2"/>
          </p:nvPr>
        </p:nvSpPr>
        <p:spPr/>
        <p:txBody>
          <a:bodyPr/>
          <a:lstStyle/>
          <a:p>
            <a:endParaRPr lang="ru-RU"/>
          </a:p>
        </p:txBody>
      </p:sp>
      <p:pic>
        <p:nvPicPr>
          <p:cNvPr id="6" name="Сергіту сәті 'Көңілді күн'.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
        <p:nvSpPr>
          <p:cNvPr id="2" name="Прямоугольник 1"/>
          <p:cNvSpPr/>
          <p:nvPr/>
        </p:nvSpPr>
        <p:spPr>
          <a:xfrm>
            <a:off x="1475656" y="3244334"/>
            <a:ext cx="7446317" cy="3046988"/>
          </a:xfrm>
          <a:prstGeom prst="rect">
            <a:avLst/>
          </a:prstGeom>
        </p:spPr>
        <p:txBody>
          <a:bodyPr wrap="square">
            <a:spAutoFit/>
          </a:bodyPr>
          <a:lstStyle/>
          <a:p>
            <a:pPr algn="ctr"/>
            <a:r>
              <a:rPr lang="kk-KZ" sz="9600" dirty="0" smtClean="0">
                <a:solidFill>
                  <a:schemeClr val="tx2">
                    <a:lumMod val="75000"/>
                  </a:schemeClr>
                </a:solidFill>
              </a:rPr>
              <a:t>Әдеби монтаж </a:t>
            </a:r>
            <a:endParaRPr lang="kk-KZ" sz="9600" dirty="0">
              <a:solidFill>
                <a:schemeClr val="tx2">
                  <a:lumMod val="75000"/>
                </a:schemeClr>
              </a:solidFill>
            </a:endParaRPr>
          </a:p>
        </p:txBody>
      </p:sp>
    </p:spTree>
    <p:extLst>
      <p:ext uri="{BB962C8B-B14F-4D97-AF65-F5344CB8AC3E}">
        <p14:creationId xmlns:p14="http://schemas.microsoft.com/office/powerpoint/2010/main" val="215647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4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47368" y="1124744"/>
            <a:ext cx="8599342" cy="280076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88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5">
                      <a:satMod val="175000"/>
                      <a:alpha val="40000"/>
                    </a:schemeClr>
                  </a:glow>
                  <a:outerShdw blurRad="88000" dist="50800" dir="5040000" algn="tl">
                    <a:schemeClr val="accent4">
                      <a:tint val="80000"/>
                      <a:satMod val="250000"/>
                      <a:alpha val="45000"/>
                    </a:schemeClr>
                  </a:outerShdw>
                </a:effectLst>
              </a:rPr>
              <a:t>Мақал-мәтелдер</a:t>
            </a:r>
            <a:endParaRPr lang="ru-RU" sz="8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5">
                    <a:satMod val="175000"/>
                    <a:alpha val="40000"/>
                  </a:schemeClr>
                </a:glow>
                <a:outerShdw blurRad="88000" dist="50800" dir="5040000" algn="tl">
                  <a:schemeClr val="accent4">
                    <a:tint val="80000"/>
                    <a:satMod val="250000"/>
                    <a:alpha val="45000"/>
                  </a:schemeClr>
                </a:outerShdw>
              </a:effectLst>
            </a:endParaRPr>
          </a:p>
          <a:p>
            <a:pPr algn="ctr"/>
            <a:r>
              <a:rPr lang="kk-KZ" sz="8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5">
                      <a:satMod val="175000"/>
                      <a:alpha val="40000"/>
                    </a:schemeClr>
                  </a:glow>
                  <a:outerShdw blurRad="88000" dist="50800" dir="5040000" algn="tl">
                    <a:schemeClr val="accent4">
                      <a:tint val="80000"/>
                      <a:satMod val="250000"/>
                      <a:alpha val="45000"/>
                    </a:schemeClr>
                  </a:outerShdw>
                </a:effectLst>
              </a:rPr>
              <a:t>сайысы</a:t>
            </a:r>
            <a:endParaRPr lang="ru-RU" sz="8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5">
                    <a:satMod val="175000"/>
                    <a:alpha val="40000"/>
                  </a:schemeClr>
                </a:glow>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73966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611560" y="692696"/>
            <a:ext cx="8136904" cy="54726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6000" dirty="0" smtClean="0">
                <a:solidFill>
                  <a:schemeClr val="bg2"/>
                </a:solidFill>
                <a:latin typeface="Times New Roman" pitchFamily="18" charset="0"/>
                <a:cs typeface="Times New Roman" pitchFamily="18" charset="0"/>
              </a:rPr>
              <a:t>Ойындар «Біз де»</a:t>
            </a:r>
            <a:endParaRPr lang="ru-RU" sz="6000"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val="1842780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111</Words>
  <Application>Microsoft Office PowerPoint</Application>
  <PresentationFormat>Экран (4:3)</PresentationFormat>
  <Paragraphs>35</Paragraphs>
  <Slides>14</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I- топ. Алтын II-топ. Жүрек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Twilight Angel</dc:creator>
  <cp:lastModifiedBy>Пользователь</cp:lastModifiedBy>
  <cp:revision>15</cp:revision>
  <dcterms:created xsi:type="dcterms:W3CDTF">2016-02-12T08:23:30Z</dcterms:created>
  <dcterms:modified xsi:type="dcterms:W3CDTF">2017-02-10T16:50:09Z</dcterms:modified>
</cp:coreProperties>
</file>