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6" r:id="rId4"/>
    <p:sldId id="278" r:id="rId5"/>
    <p:sldId id="259" r:id="rId6"/>
    <p:sldId id="280" r:id="rId7"/>
    <p:sldId id="260" r:id="rId8"/>
    <p:sldId id="267" r:id="rId9"/>
    <p:sldId id="269" r:id="rId10"/>
    <p:sldId id="261" r:id="rId11"/>
    <p:sldId id="271" r:id="rId12"/>
    <p:sldId id="262" r:id="rId13"/>
    <p:sldId id="272" r:id="rId14"/>
    <p:sldId id="273" r:id="rId15"/>
    <p:sldId id="274" r:id="rId16"/>
    <p:sldId id="275" r:id="rId17"/>
    <p:sldId id="270" r:id="rId18"/>
    <p:sldId id="277" r:id="rId19"/>
    <p:sldId id="264" r:id="rId20"/>
    <p:sldId id="265" r:id="rId21"/>
    <p:sldId id="26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49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2636912"/>
            <a:ext cx="7630616" cy="1512168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chemeClr val="tx1"/>
                </a:solidFill>
              </a:rPr>
              <a:t>Обстоятельство – существительное в творительном падеже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1470025"/>
          </a:xfrm>
        </p:spPr>
        <p:txBody>
          <a:bodyPr/>
          <a:lstStyle/>
          <a:p>
            <a:r>
              <a:rPr lang="ru-RU" dirty="0" smtClean="0"/>
              <a:t>Девятое марта</a:t>
            </a:r>
            <a:br>
              <a:rPr lang="ru-RU" dirty="0" smtClean="0"/>
            </a:br>
            <a:r>
              <a:rPr lang="ru-RU" dirty="0" smtClean="0"/>
              <a:t>Классная работа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31784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152127"/>
          </a:xfrm>
        </p:spPr>
        <p:txBody>
          <a:bodyPr/>
          <a:lstStyle/>
          <a:p>
            <a:r>
              <a:rPr lang="kk-K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Словарная работа</a:t>
            </a: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664804"/>
            <a:ext cx="8352928" cy="4644516"/>
          </a:xfrm>
        </p:spPr>
        <p:txBody>
          <a:bodyPr>
            <a:noAutofit/>
          </a:bodyPr>
          <a:lstStyle/>
          <a:p>
            <a:r>
              <a:rPr lang="kk-KZ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Влага</a:t>
            </a:r>
            <a:r>
              <a:rPr lang="kk-KZ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      сырость, вода</a:t>
            </a:r>
          </a:p>
          <a:p>
            <a:r>
              <a:rPr lang="kk-KZ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Поднебесье</a:t>
            </a:r>
            <a:r>
              <a:rPr lang="kk-KZ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         высь</a:t>
            </a:r>
            <a:endParaRPr lang="kk-KZ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Фонтан</a:t>
            </a:r>
            <a:r>
              <a:rPr lang="kk-KZ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 струя воды, выбрасываемая  вверх</a:t>
            </a:r>
          </a:p>
          <a:p>
            <a:r>
              <a:rPr lang="kk-KZ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Яхта</a:t>
            </a:r>
            <a:r>
              <a:rPr lang="kk-KZ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  большая лодка   с парусом</a:t>
            </a:r>
            <a:endParaRPr lang="ru-RU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2483768" y="1664804"/>
            <a:ext cx="108012" cy="252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3752910" y="2600908"/>
            <a:ext cx="85508" cy="1800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3383868" y="3284984"/>
            <a:ext cx="10801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1799692" y="4581128"/>
            <a:ext cx="63007" cy="324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249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2151112"/>
          </a:xfrm>
        </p:spPr>
        <p:txBody>
          <a:bodyPr/>
          <a:lstStyle/>
          <a:p>
            <a:r>
              <a:rPr lang="ru-RU" dirty="0" err="1" smtClean="0"/>
              <a:t>Разноуровневые</a:t>
            </a:r>
            <a:r>
              <a:rPr lang="ru-RU" dirty="0" smtClean="0"/>
              <a:t> задания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661248"/>
            <a:ext cx="8229600" cy="10487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088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224135"/>
          </a:xfrm>
        </p:spPr>
        <p:txBody>
          <a:bodyPr>
            <a:normAutofit fontScale="90000"/>
          </a:bodyPr>
          <a:lstStyle/>
          <a:p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1задание </a:t>
            </a:r>
            <a:r>
              <a:rPr lang="kk-KZ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.Разберите по членам предложения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772816"/>
            <a:ext cx="8280920" cy="386598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kk-KZ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Великие моря лежат глубоко под земл</a:t>
            </a:r>
            <a:r>
              <a:rPr lang="ru-RU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ёй</a:t>
            </a:r>
            <a:r>
              <a:rPr lang="kk-KZ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r>
              <a:rPr lang="kk-KZ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 морями трепещут белые паруса</a:t>
            </a:r>
            <a:r>
              <a:rPr lang="kk-KZ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kk-KZ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морем засветилась яркая </a:t>
            </a:r>
          </a:p>
          <a:p>
            <a:pPr algn="l"/>
            <a:r>
              <a:rPr lang="kk-KZ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звезда.</a:t>
            </a:r>
            <a:endParaRPr lang="ru-RU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627784" y="2348880"/>
            <a:ext cx="9361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851920" y="2348880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851920" y="2492896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611560" y="4185084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3563888" y="3645024"/>
            <a:ext cx="18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3563888" y="3789040"/>
            <a:ext cx="18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611560" y="5517232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2771800" y="4869160"/>
            <a:ext cx="24482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2843808" y="5013176"/>
            <a:ext cx="2376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Управляющая кнопка: документ 3">
            <a:hlinkClick r:id="" action="ppaction://noaction" highlightClick="1"/>
          </p:cNvPr>
          <p:cNvSpPr/>
          <p:nvPr/>
        </p:nvSpPr>
        <p:spPr>
          <a:xfrm>
            <a:off x="9684568" y="6237312"/>
            <a:ext cx="1042416" cy="1042416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92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Отгадайте загадки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Задание 2. </a:t>
            </a:r>
            <a:r>
              <a:rPr lang="ru-RU" dirty="0" smtClean="0"/>
              <a:t>Стр. 184 упр. 370 . Отгадки запишите на 3 языках : казахском , русском и английском.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54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Загадки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ru-RU" dirty="0" smtClean="0"/>
              <a:t>Над реками, над селами,</a:t>
            </a:r>
          </a:p>
          <a:p>
            <a:r>
              <a:rPr lang="ru-RU" dirty="0" smtClean="0"/>
              <a:t>Над пиками лесов</a:t>
            </a:r>
          </a:p>
          <a:p>
            <a:r>
              <a:rPr lang="ru-RU" dirty="0" smtClean="0"/>
              <a:t>Катится веселое</a:t>
            </a:r>
          </a:p>
          <a:p>
            <a:r>
              <a:rPr lang="ru-RU" u="sng" dirty="0" smtClean="0"/>
              <a:t>По небу колесо._____________________</a:t>
            </a:r>
          </a:p>
          <a:p>
            <a:r>
              <a:rPr lang="ru-RU" dirty="0" smtClean="0"/>
              <a:t>Под соснами, </a:t>
            </a:r>
          </a:p>
          <a:p>
            <a:r>
              <a:rPr lang="ru-RU" dirty="0" smtClean="0"/>
              <a:t>Под елками</a:t>
            </a:r>
          </a:p>
          <a:p>
            <a:r>
              <a:rPr lang="ru-RU" dirty="0" smtClean="0"/>
              <a:t>Бежит мешок </a:t>
            </a:r>
          </a:p>
          <a:p>
            <a:r>
              <a:rPr lang="ru-RU" dirty="0" smtClean="0"/>
              <a:t>С иголками.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219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324036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2"/>
                </a:solidFill>
              </a:rPr>
              <a:t>К</a:t>
            </a:r>
            <a:r>
              <a:rPr lang="kk-KZ" dirty="0">
                <a:solidFill>
                  <a:schemeClr val="tx2"/>
                </a:solidFill>
              </a:rPr>
              <a:t>үн </a:t>
            </a:r>
            <a:r>
              <a:rPr lang="kk-KZ" dirty="0" smtClean="0"/>
              <a:t>–</a:t>
            </a:r>
            <a:r>
              <a:rPr lang="kk-KZ" dirty="0" smtClean="0">
                <a:solidFill>
                  <a:srgbClr val="7030A0"/>
                </a:solidFill>
              </a:rPr>
              <a:t> солнце </a:t>
            </a:r>
            <a:r>
              <a:rPr lang="kk-KZ" dirty="0"/>
              <a:t>-</a:t>
            </a:r>
            <a:r>
              <a:rPr lang="en-US" dirty="0"/>
              <a:t>  </a:t>
            </a:r>
            <a:r>
              <a:rPr lang="en-US" dirty="0">
                <a:solidFill>
                  <a:srgbClr val="FF0000"/>
                </a:solidFill>
              </a:rPr>
              <a:t>the sun</a:t>
            </a:r>
            <a:r>
              <a:rPr lang="kk-KZ" dirty="0"/>
              <a:t/>
            </a:r>
            <a:br>
              <a:rPr lang="kk-KZ" dirty="0"/>
            </a:br>
            <a:r>
              <a:rPr lang="kk-KZ" dirty="0">
                <a:solidFill>
                  <a:schemeClr val="tx2"/>
                </a:solidFill>
              </a:rPr>
              <a:t>Кірпі</a:t>
            </a:r>
            <a:r>
              <a:rPr lang="kk-KZ" dirty="0"/>
              <a:t> – </a:t>
            </a:r>
            <a:r>
              <a:rPr lang="kk-KZ" dirty="0">
                <a:solidFill>
                  <a:srgbClr val="7030A0"/>
                </a:solidFill>
              </a:rPr>
              <a:t>ежик</a:t>
            </a:r>
            <a:r>
              <a:rPr lang="kk-KZ" dirty="0"/>
              <a:t> –</a:t>
            </a:r>
            <a:r>
              <a:rPr lang="en-US" dirty="0"/>
              <a:t> crew  cut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5466" y="5733257"/>
            <a:ext cx="8229600" cy="216024"/>
          </a:xfrm>
        </p:spPr>
        <p:txBody>
          <a:bodyPr>
            <a:normAutofit fontScale="325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173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3-задание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Работа по учебнику стр. 183 упр. 369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85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kk-KZ" b="1" dirty="0" smtClean="0"/>
              <a:t>Проверьте!    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980728"/>
            <a:ext cx="8856984" cy="5472608"/>
          </a:xfrm>
        </p:spPr>
        <p:txBody>
          <a:bodyPr>
            <a:noAutofit/>
          </a:bodyPr>
          <a:lstStyle/>
          <a:p>
            <a:r>
              <a:rPr lang="kk-KZ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Самолет летит </a:t>
            </a:r>
            <a:r>
              <a:rPr lang="kk-KZ" sz="4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 городом</a:t>
            </a:r>
            <a:r>
              <a:rPr lang="kk-KZ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.Поезда метро ходят </a:t>
            </a:r>
            <a:r>
              <a:rPr lang="kk-KZ" sz="4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 улицами и площадями </a:t>
            </a:r>
            <a:r>
              <a:rPr lang="kk-KZ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больших городов. В Алматы в последние годы появилось много переходов  </a:t>
            </a:r>
            <a:r>
              <a:rPr lang="kk-KZ" sz="4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 земл</a:t>
            </a:r>
            <a:r>
              <a:rPr lang="ru-RU" sz="400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ёй</a:t>
            </a:r>
            <a:r>
              <a:rPr lang="ru-RU" sz="4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Летом концерты в парке проходят </a:t>
            </a:r>
            <a:r>
              <a:rPr lang="kk-KZ" sz="4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 </a:t>
            </a:r>
            <a:r>
              <a:rPr lang="kk-KZ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открытым </a:t>
            </a:r>
            <a:r>
              <a:rPr lang="kk-KZ" sz="4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небом</a:t>
            </a:r>
            <a:r>
              <a:rPr lang="kk-KZ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.Белый бумажный змей летел </a:t>
            </a:r>
            <a:r>
              <a:rPr lang="kk-KZ" sz="4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 парком</a:t>
            </a:r>
            <a:r>
              <a:rPr lang="kk-KZ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.Красное солнце поднимается </a:t>
            </a:r>
            <a:r>
              <a:rPr lang="kk-KZ" sz="4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 лесом</a:t>
            </a:r>
            <a:r>
              <a:rPr lang="kk-KZ" sz="4000" dirty="0" smtClean="0">
                <a:solidFill>
                  <a:schemeClr val="tx1"/>
                </a:solidFill>
              </a:rPr>
              <a:t>.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55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Музыкальная минутка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/>
              <a:t>То берёзка, то рябина,</a:t>
            </a:r>
            <a:br>
              <a:rPr lang="ru-RU" sz="4800" dirty="0"/>
            </a:br>
            <a:r>
              <a:rPr lang="ru-RU" sz="4800" dirty="0"/>
              <a:t>Куст ракиты над рекой.</a:t>
            </a:r>
            <a:br>
              <a:rPr lang="ru-RU" sz="4800" dirty="0"/>
            </a:br>
            <a:r>
              <a:rPr lang="ru-RU" sz="4800" dirty="0"/>
              <a:t>Край родной навек  любимый,</a:t>
            </a:r>
            <a:br>
              <a:rPr lang="ru-RU" sz="4800" dirty="0"/>
            </a:br>
            <a:r>
              <a:rPr lang="ru-RU" sz="4800" dirty="0"/>
              <a:t>Где найдёшь ещё такой!</a:t>
            </a:r>
          </a:p>
        </p:txBody>
      </p:sp>
    </p:spTree>
    <p:extLst>
      <p:ext uri="{BB962C8B-B14F-4D97-AF65-F5344CB8AC3E}">
        <p14:creationId xmlns:p14="http://schemas.microsoft.com/office/powerpoint/2010/main" val="299540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kk-K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</a:t>
            </a: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340768"/>
            <a:ext cx="8424936" cy="5040560"/>
          </a:xfrm>
        </p:spPr>
        <p:txBody>
          <a:bodyPr/>
          <a:lstStyle/>
          <a:p>
            <a:pPr algn="l"/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1.Кто такой </a:t>
            </a:r>
            <a:r>
              <a:rPr lang="ru-RU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Ч.Валиханов</a:t>
            </a:r>
            <a:r>
              <a:rPr lang="ru-RU"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4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2.Обстоятельство- это...</a:t>
            </a:r>
          </a:p>
          <a:p>
            <a:pPr algn="l"/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.Обстоятельство- </a:t>
            </a:r>
            <a:r>
              <a:rPr lang="ru-RU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сущ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-е 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Т.п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употребляется 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предлогами ...</a:t>
            </a:r>
          </a:p>
          <a:p>
            <a:pPr algn="l"/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4.Обстоятельство- </a:t>
            </a:r>
            <a:r>
              <a:rPr lang="ru-RU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сущ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-е 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Т.п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отвечают 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вопросы...</a:t>
            </a: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83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548681"/>
            <a:ext cx="8424936" cy="4968551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tx2"/>
                </a:solidFill>
                <a:latin typeface="Times New Roman"/>
                <a:ea typeface="Calibri"/>
              </a:rPr>
              <a:t>Цель</a:t>
            </a:r>
            <a:r>
              <a:rPr lang="ru-RU" sz="3600" dirty="0" smtClean="0">
                <a:solidFill>
                  <a:schemeClr val="tx2"/>
                </a:solidFill>
                <a:latin typeface="Times New Roman"/>
                <a:ea typeface="Calibri"/>
              </a:rPr>
              <a:t> </a:t>
            </a:r>
            <a:r>
              <a:rPr lang="ru-RU" sz="3600" dirty="0" smtClean="0">
                <a:latin typeface="Times New Roman"/>
                <a:ea typeface="Calibri"/>
              </a:rPr>
              <a:t> : научить учащихся находить обстоятельства, выраженные существительными в творительном падеже с предлогами.</a:t>
            </a:r>
            <a:br>
              <a:rPr lang="ru-RU" sz="3600" dirty="0" smtClean="0">
                <a:latin typeface="Times New Roman"/>
                <a:ea typeface="Calibri"/>
              </a:rPr>
            </a:br>
            <a:r>
              <a:rPr lang="ru-RU" sz="3600" dirty="0" smtClean="0">
                <a:latin typeface="Times New Roman"/>
                <a:ea typeface="Calibri"/>
              </a:rPr>
              <a:t> </a:t>
            </a:r>
            <a:r>
              <a:rPr lang="ru-RU" sz="3600" b="1" dirty="0" smtClean="0">
                <a:solidFill>
                  <a:schemeClr val="tx2"/>
                </a:solidFill>
                <a:latin typeface="Times New Roman"/>
                <a:ea typeface="Calibri"/>
              </a:rPr>
              <a:t>Задачи:</a:t>
            </a:r>
            <a:r>
              <a:rPr lang="ru-RU" sz="3600" dirty="0" smtClean="0">
                <a:solidFill>
                  <a:schemeClr val="tx2"/>
                </a:solidFill>
                <a:latin typeface="Times New Roman"/>
                <a:ea typeface="Calibri"/>
              </a:rPr>
              <a:t> </a:t>
            </a:r>
            <a:r>
              <a:rPr lang="ru-RU" sz="3600" dirty="0" smtClean="0">
                <a:latin typeface="Times New Roman"/>
                <a:ea typeface="Calibri"/>
              </a:rPr>
              <a:t>формирование </a:t>
            </a:r>
            <a:r>
              <a:rPr lang="ru-RU" sz="3600" dirty="0">
                <a:latin typeface="Times New Roman"/>
                <a:ea typeface="Calibri"/>
              </a:rPr>
              <a:t>умений и знаний об обстоятельстве-существительном, воспитывать творчески мыслящую, инициативную личность, формировать интерес к познанию, к предмету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371600" y="5638800"/>
            <a:ext cx="6400800" cy="166464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549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792087"/>
          </a:xfrm>
        </p:spPr>
        <p:txBody>
          <a:bodyPr/>
          <a:lstStyle/>
          <a:p>
            <a:r>
              <a:rPr lang="kk-KZ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Домашняя работа</a:t>
            </a:r>
            <a:endParaRPr lang="ru-RU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1700808"/>
            <a:ext cx="7416824" cy="2304256"/>
          </a:xfrm>
        </p:spPr>
        <p:txBody>
          <a:bodyPr>
            <a:normAutofit/>
          </a:bodyPr>
          <a:lstStyle/>
          <a:p>
            <a:r>
              <a:rPr lang="kk-KZ" dirty="0" smtClean="0">
                <a:solidFill>
                  <a:schemeClr val="tx1"/>
                </a:solidFill>
                <a:latin typeface="Times New Roman"/>
                <a:ea typeface="Times New Roman"/>
              </a:rPr>
              <a:t>1. Упражнение 375, стр.185-</a:t>
            </a:r>
          </a:p>
          <a:p>
            <a:r>
              <a:rPr lang="ru-RU" dirty="0">
                <a:solidFill>
                  <a:schemeClr val="tx1"/>
                </a:solidFill>
              </a:rPr>
              <a:t>запишите перевод, подчеркните обстоятельства – существительные с предлогами </a:t>
            </a:r>
            <a:r>
              <a:rPr lang="ru-RU" dirty="0">
                <a:solidFill>
                  <a:srgbClr val="FF0000"/>
                </a:solidFill>
              </a:rPr>
              <a:t>за, перед.</a:t>
            </a:r>
          </a:p>
          <a:p>
            <a:endParaRPr lang="kk-KZ" dirty="0" smtClean="0">
              <a:solidFill>
                <a:schemeClr val="tx1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3342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2619722"/>
          </a:xfrm>
        </p:spPr>
        <p:txBody>
          <a:bodyPr>
            <a:normAutofit/>
          </a:bodyPr>
          <a:lstStyle/>
          <a:p>
            <a:r>
              <a:rPr lang="kk-KZ" sz="54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r>
              <a:rPr lang="kk-KZ" sz="54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5400" b="1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4" descr="20e4077937a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112746"/>
            <a:ext cx="921600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WordArt 3"/>
          <p:cNvSpPr>
            <a:spLocks noChangeArrowheads="1" noChangeShapeType="1" noTextEdit="1"/>
          </p:cNvSpPr>
          <p:nvPr/>
        </p:nvSpPr>
        <p:spPr bwMode="auto">
          <a:xfrm>
            <a:off x="1617663" y="2746309"/>
            <a:ext cx="6122987" cy="1139891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/>
            <a:r>
              <a:rPr lang="ru-RU" sz="3600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66"/>
                    </a:gs>
                    <a:gs pos="100000">
                      <a:srgbClr val="FFB061"/>
                    </a:gs>
                  </a:gsLst>
                  <a:lin ang="2700000" scaled="1"/>
                </a:gradFill>
                <a:effectLst>
                  <a:outerShdw dist="45791" dir="2021404" algn="ctr" rotWithShape="0">
                    <a:schemeClr val="tx2"/>
                  </a:outerShdw>
                </a:effectLst>
                <a:cs typeface="Arial" panose="020B0604020202020204" pitchFamily="34" charset="0"/>
              </a:rPr>
              <a:t>Дальнейших Вам успехов!</a:t>
            </a:r>
          </a:p>
        </p:txBody>
      </p:sp>
      <p:pic>
        <p:nvPicPr>
          <p:cNvPr id="6" name="Picture 8" descr="flover_0037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886200"/>
            <a:ext cx="2808312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3278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58418"/>
          </a:xfrm>
        </p:spPr>
        <p:txBody>
          <a:bodyPr>
            <a:normAutofit/>
          </a:bodyPr>
          <a:lstStyle/>
          <a:p>
            <a:r>
              <a:rPr lang="ru-RU" dirty="0"/>
              <a:t>Эпиграф к уроку:             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FF0000"/>
                </a:solidFill>
              </a:rPr>
              <a:t>Родная </a:t>
            </a:r>
            <a:r>
              <a:rPr lang="ru-RU" dirty="0">
                <a:solidFill>
                  <a:srgbClr val="FF0000"/>
                </a:solidFill>
              </a:rPr>
              <a:t>земля-золотая колыбель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Лексическая тема: </a:t>
            </a:r>
            <a:r>
              <a:rPr lang="ru-RU" dirty="0" smtClean="0">
                <a:solidFill>
                  <a:srgbClr val="7030A0"/>
                </a:solidFill>
              </a:rPr>
              <a:t>Родная</a:t>
            </a:r>
            <a:r>
              <a:rPr lang="ru-RU" dirty="0" smtClean="0"/>
              <a:t> </a:t>
            </a:r>
            <a:r>
              <a:rPr lang="ru-RU" dirty="0">
                <a:solidFill>
                  <a:srgbClr val="7030A0"/>
                </a:solidFill>
              </a:rPr>
              <a:t>земля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933057"/>
            <a:ext cx="8229600" cy="1080120"/>
          </a:xfrm>
        </p:spPr>
        <p:txBody>
          <a:bodyPr>
            <a:normAutofit/>
          </a:bodyPr>
          <a:lstStyle/>
          <a:p>
            <a:r>
              <a:rPr lang="ru-RU" dirty="0" smtClean="0"/>
              <a:t>Давайте познакомимся с правилом 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095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70C0"/>
                </a:solidFill>
              </a:rPr>
              <a:t>Психологический настрой.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ru-RU" dirty="0"/>
              <a:t>Ну, теперь проверь, дружок.</a:t>
            </a:r>
            <a:br>
              <a:rPr lang="ru-RU" dirty="0"/>
            </a:br>
            <a:r>
              <a:rPr lang="ru-RU" dirty="0"/>
              <a:t>Ты готов начать урок?</a:t>
            </a:r>
            <a:br>
              <a:rPr lang="ru-RU" dirty="0"/>
            </a:br>
            <a:r>
              <a:rPr lang="ru-RU" dirty="0"/>
              <a:t>Все ль на месте</a:t>
            </a:r>
            <a:br>
              <a:rPr lang="ru-RU" dirty="0"/>
            </a:br>
            <a:r>
              <a:rPr lang="ru-RU" dirty="0"/>
              <a:t>Все ль в порядке</a:t>
            </a:r>
            <a:br>
              <a:rPr lang="ru-RU" dirty="0"/>
            </a:br>
            <a:r>
              <a:rPr lang="ru-RU" dirty="0"/>
              <a:t>Ручка, книжка и тетрадка?</a:t>
            </a:r>
            <a:br>
              <a:rPr lang="ru-RU" dirty="0"/>
            </a:br>
            <a:r>
              <a:rPr lang="ru-RU" dirty="0"/>
              <a:t>Все ли правильно сидят?</a:t>
            </a:r>
            <a:br>
              <a:rPr lang="ru-RU" dirty="0"/>
            </a:br>
            <a:r>
              <a:rPr lang="ru-RU" dirty="0"/>
              <a:t>Все ль внимательно глядят</a:t>
            </a:r>
            <a:br>
              <a:rPr lang="ru-RU" dirty="0"/>
            </a:br>
            <a:r>
              <a:rPr lang="ru-RU" dirty="0"/>
              <a:t>Каждый хочет получать.</a:t>
            </a:r>
            <a:br>
              <a:rPr lang="ru-RU" dirty="0"/>
            </a:br>
            <a:r>
              <a:rPr lang="ru-RU" dirty="0"/>
              <a:t>Только лишь оценку «пять»</a:t>
            </a:r>
          </a:p>
        </p:txBody>
      </p:sp>
    </p:spTree>
    <p:extLst>
      <p:ext uri="{BB962C8B-B14F-4D97-AF65-F5344CB8AC3E}">
        <p14:creationId xmlns:p14="http://schemas.microsoft.com/office/powerpoint/2010/main" val="177969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4968552"/>
          </a:xfrm>
        </p:spPr>
        <p:txBody>
          <a:bodyPr>
            <a:noAutofit/>
          </a:bodyPr>
          <a:lstStyle/>
          <a:p>
            <a:r>
              <a:rPr lang="kk-KZ" dirty="0" smtClean="0">
                <a:latin typeface="Times New Roman"/>
                <a:ea typeface="Times New Roman"/>
              </a:rPr>
              <a:t>Существительные в Т. падеже с предлогами - </a:t>
            </a:r>
            <a:r>
              <a:rPr lang="kk-KZ" dirty="0" smtClean="0">
                <a:solidFill>
                  <a:schemeClr val="tx2"/>
                </a:solidFill>
                <a:latin typeface="Times New Roman"/>
                <a:ea typeface="Times New Roman"/>
              </a:rPr>
              <a:t>над, под, перед, за</a:t>
            </a:r>
            <a:r>
              <a:rPr lang="kk-KZ" dirty="0">
                <a:solidFill>
                  <a:schemeClr val="tx2"/>
                </a:solidFill>
                <a:latin typeface="Times New Roman"/>
                <a:ea typeface="Times New Roman"/>
              </a:rPr>
              <a:t> </a:t>
            </a:r>
            <a:r>
              <a:rPr lang="kk-KZ" dirty="0" smtClean="0">
                <a:solidFill>
                  <a:schemeClr val="tx2"/>
                </a:solidFill>
                <a:latin typeface="Times New Roman"/>
                <a:ea typeface="Times New Roman"/>
              </a:rPr>
              <a:t>являются </a:t>
            </a:r>
            <a:r>
              <a:rPr lang="kk-KZ" dirty="0" smtClean="0">
                <a:latin typeface="Times New Roman"/>
                <a:ea typeface="Times New Roman"/>
              </a:rPr>
              <a:t>обстоятельствами места.</a:t>
            </a:r>
            <a:r>
              <a:rPr lang="kk-KZ" b="1" dirty="0" smtClean="0">
                <a:solidFill>
                  <a:schemeClr val="tx2"/>
                </a:solidFill>
                <a:latin typeface="Times New Roman"/>
                <a:ea typeface="Times New Roman"/>
              </a:rPr>
              <a:t/>
            </a:r>
            <a:br>
              <a:rPr lang="kk-KZ" b="1" dirty="0" smtClean="0">
                <a:solidFill>
                  <a:schemeClr val="tx2"/>
                </a:solidFill>
                <a:latin typeface="Times New Roman"/>
                <a:ea typeface="Times New Roman"/>
              </a:rPr>
            </a:br>
            <a:r>
              <a:rPr lang="kk-KZ" dirty="0" smtClean="0">
                <a:latin typeface="Times New Roman"/>
                <a:ea typeface="Times New Roman"/>
              </a:rPr>
              <a:t>Они отвечают на вопросы:</a:t>
            </a:r>
            <a:br>
              <a:rPr lang="kk-KZ" dirty="0" smtClean="0">
                <a:latin typeface="Times New Roman"/>
                <a:ea typeface="Times New Roman"/>
              </a:rPr>
            </a:br>
            <a:r>
              <a:rPr lang="kk-KZ" b="1" dirty="0" smtClean="0">
                <a:solidFill>
                  <a:schemeClr val="tx2"/>
                </a:solidFill>
                <a:latin typeface="Times New Roman"/>
                <a:ea typeface="Times New Roman"/>
              </a:rPr>
              <a:t>над </a:t>
            </a:r>
            <a:r>
              <a:rPr lang="kk-KZ" b="1" dirty="0">
                <a:solidFill>
                  <a:schemeClr val="tx2"/>
                </a:solidFill>
                <a:latin typeface="Times New Roman"/>
                <a:ea typeface="Times New Roman"/>
              </a:rPr>
              <a:t>чем? </a:t>
            </a:r>
            <a:r>
              <a:rPr lang="kk-KZ" b="1" dirty="0" smtClean="0">
                <a:solidFill>
                  <a:schemeClr val="tx2"/>
                </a:solidFill>
                <a:latin typeface="Times New Roman"/>
                <a:ea typeface="Times New Roman"/>
              </a:rPr>
              <a:t>под </a:t>
            </a:r>
            <a:r>
              <a:rPr lang="kk-KZ" b="1" dirty="0">
                <a:solidFill>
                  <a:schemeClr val="tx2"/>
                </a:solidFill>
                <a:latin typeface="Times New Roman"/>
                <a:ea typeface="Times New Roman"/>
              </a:rPr>
              <a:t>чем? </a:t>
            </a:r>
            <a:r>
              <a:rPr lang="kk-KZ" b="1" dirty="0" smtClean="0">
                <a:solidFill>
                  <a:schemeClr val="tx2"/>
                </a:solidFill>
                <a:latin typeface="Times New Roman"/>
                <a:ea typeface="Times New Roman"/>
              </a:rPr>
              <a:t>перед </a:t>
            </a:r>
            <a:r>
              <a:rPr lang="kk-KZ" b="1" dirty="0">
                <a:solidFill>
                  <a:schemeClr val="tx2"/>
                </a:solidFill>
                <a:latin typeface="Times New Roman"/>
                <a:ea typeface="Times New Roman"/>
              </a:rPr>
              <a:t>чем? </a:t>
            </a:r>
            <a:r>
              <a:rPr lang="kk-KZ" b="1" dirty="0" smtClean="0">
                <a:solidFill>
                  <a:schemeClr val="tx2"/>
                </a:solidFill>
                <a:latin typeface="Times New Roman"/>
                <a:ea typeface="Times New Roman"/>
              </a:rPr>
              <a:t>за </a:t>
            </a:r>
            <a:r>
              <a:rPr lang="kk-KZ" b="1" dirty="0">
                <a:solidFill>
                  <a:schemeClr val="tx2"/>
                </a:solidFill>
                <a:latin typeface="Times New Roman"/>
                <a:ea typeface="Times New Roman"/>
              </a:rPr>
              <a:t>чем</a:t>
            </a:r>
            <a:r>
              <a:rPr lang="kk-KZ" b="1" dirty="0" smtClean="0">
                <a:solidFill>
                  <a:schemeClr val="tx2"/>
                </a:solidFill>
                <a:latin typeface="Times New Roman"/>
                <a:ea typeface="Times New Roman"/>
              </a:rPr>
              <a:t>?</a:t>
            </a:r>
            <a:br>
              <a:rPr lang="kk-KZ" b="1" dirty="0" smtClean="0">
                <a:solidFill>
                  <a:schemeClr val="tx2"/>
                </a:solidFill>
                <a:latin typeface="Times New Roman"/>
                <a:ea typeface="Times New Roman"/>
              </a:rPr>
            </a:br>
            <a:r>
              <a:rPr lang="kk-KZ" b="1" dirty="0" smtClean="0">
                <a:solidFill>
                  <a:schemeClr val="tx2"/>
                </a:solidFill>
                <a:latin typeface="Times New Roman"/>
                <a:ea typeface="Times New Roman"/>
              </a:rPr>
              <a:t>Где?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371600" y="5638799"/>
            <a:ext cx="64008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394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r>
              <a:rPr lang="ru-RU" dirty="0" smtClean="0"/>
              <a:t>                            </a:t>
            </a:r>
            <a:endParaRPr lang="ru-RU" dirty="0"/>
          </a:p>
        </p:txBody>
      </p:sp>
      <p:sp>
        <p:nvSpPr>
          <p:cNvPr id="4" name="_s1063"/>
          <p:cNvSpPr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path path="rect">
              <a:fillToRect l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41990" dir="1593903" algn="ctr" rotWithShape="0">
              <a:schemeClr val="accent2"/>
            </a:outerShdw>
          </a:effectLst>
        </p:spPr>
        <p:txBody>
          <a:bodyPr wrap="none" lIns="0" tIns="0" rIns="0" bIns="0" anchor="ctr"/>
          <a:lstStyle/>
          <a:p>
            <a:pPr algn="ctr">
              <a:defRPr/>
            </a:pPr>
            <a:r>
              <a:rPr lang="ru-RU" sz="2400" dirty="0">
                <a:latin typeface="Arial" charset="0"/>
              </a:rPr>
              <a:t>   Время     </a:t>
            </a:r>
          </a:p>
          <a:p>
            <a:pPr algn="ctr">
              <a:defRPr/>
            </a:pPr>
            <a:r>
              <a:rPr lang="ru-RU" sz="2400" dirty="0">
                <a:latin typeface="Arial" charset="0"/>
              </a:rPr>
              <a:t>(когда</a:t>
            </a:r>
            <a:r>
              <a:rPr lang="en-US" sz="2400" dirty="0">
                <a:latin typeface="Arial" charset="0"/>
              </a:rPr>
              <a:t>?</a:t>
            </a:r>
            <a:r>
              <a:rPr lang="ru-RU" sz="2400" dirty="0">
                <a:latin typeface="Arial" charset="0"/>
              </a:rPr>
              <a:t>) </a:t>
            </a:r>
          </a:p>
        </p:txBody>
      </p:sp>
      <p:sp>
        <p:nvSpPr>
          <p:cNvPr id="5" name="_s1063"/>
          <p:cNvSpPr>
            <a:spLocks noChangeArrowheads="1"/>
          </p:cNvSpPr>
          <p:nvPr/>
        </p:nvSpPr>
        <p:spPr bwMode="auto">
          <a:xfrm>
            <a:off x="3634755" y="205508"/>
            <a:ext cx="1953571" cy="1753825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path path="rect">
              <a:fillToRect l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41990" dir="1593903" algn="ctr" rotWithShape="0">
              <a:schemeClr val="accent2"/>
            </a:outerShdw>
          </a:effectLst>
        </p:spPr>
        <p:txBody>
          <a:bodyPr wrap="none" lIns="0" tIns="0" rIns="0" bIns="0" anchor="ctr"/>
          <a:lstStyle/>
          <a:p>
            <a:pPr algn="ctr">
              <a:defRPr/>
            </a:pPr>
            <a:r>
              <a:rPr lang="ru-RU" sz="2400" dirty="0">
                <a:latin typeface="Arial" charset="0"/>
              </a:rPr>
              <a:t>   Время     </a:t>
            </a:r>
          </a:p>
          <a:p>
            <a:pPr algn="ctr">
              <a:defRPr/>
            </a:pPr>
            <a:r>
              <a:rPr lang="ru-RU" sz="2400" dirty="0">
                <a:latin typeface="Arial" charset="0"/>
              </a:rPr>
              <a:t>(когда</a:t>
            </a:r>
            <a:r>
              <a:rPr lang="en-US" sz="2400" dirty="0">
                <a:latin typeface="Arial" charset="0"/>
              </a:rPr>
              <a:t>?</a:t>
            </a:r>
            <a:r>
              <a:rPr lang="ru-RU" sz="2400" dirty="0">
                <a:latin typeface="Arial" charset="0"/>
              </a:rPr>
              <a:t>) </a:t>
            </a:r>
          </a:p>
        </p:txBody>
      </p:sp>
      <p:sp>
        <p:nvSpPr>
          <p:cNvPr id="6" name="_s1074"/>
          <p:cNvSpPr>
            <a:spLocks noChangeArrowheads="1"/>
          </p:cNvSpPr>
          <p:nvPr/>
        </p:nvSpPr>
        <p:spPr bwMode="auto">
          <a:xfrm>
            <a:off x="2987470" y="2493453"/>
            <a:ext cx="3171990" cy="1833545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path path="rect">
              <a:fillToRect l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41990" dir="1593903" algn="ctr" rotWithShape="0">
              <a:schemeClr val="folHlink"/>
            </a:outerShdw>
          </a:effectLst>
        </p:spPr>
        <p:txBody>
          <a:bodyPr wrap="none" lIns="0" tIns="0" rIns="0" bIns="0" anchor="ctr"/>
          <a:lstStyle/>
          <a:p>
            <a:pPr algn="ctr">
              <a:defRPr/>
            </a:pPr>
            <a:r>
              <a:rPr lang="ru-RU" sz="22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ОБСТОЯТЕЛЬСТВО</a:t>
            </a:r>
            <a:r>
              <a:rPr lang="ru-RU" sz="2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– </a:t>
            </a:r>
            <a:br>
              <a:rPr lang="ru-RU" sz="2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ru-RU" sz="2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это второстепенный</a:t>
            </a:r>
          </a:p>
          <a:p>
            <a:pPr algn="ctr">
              <a:defRPr/>
            </a:pPr>
            <a:r>
              <a:rPr lang="ru-RU" sz="2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член предложения, </a:t>
            </a:r>
          </a:p>
          <a:p>
            <a:pPr algn="ctr">
              <a:defRPr/>
            </a:pPr>
            <a:r>
              <a:rPr lang="ru-RU" sz="2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указывает на</a:t>
            </a:r>
          </a:p>
        </p:txBody>
      </p:sp>
      <p:sp>
        <p:nvSpPr>
          <p:cNvPr id="7" name="_s1065"/>
          <p:cNvSpPr>
            <a:spLocks noChangeArrowheads="1"/>
          </p:cNvSpPr>
          <p:nvPr/>
        </p:nvSpPr>
        <p:spPr bwMode="auto">
          <a:xfrm>
            <a:off x="468623" y="2349958"/>
            <a:ext cx="1953571" cy="1775084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path path="rect">
              <a:fillToRect l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41990" dir="1593903" algn="ctr" rotWithShape="0">
              <a:schemeClr val="accent2"/>
            </a:outerShdw>
          </a:effectLst>
        </p:spPr>
        <p:txBody>
          <a:bodyPr wrap="none" lIns="0" tIns="0" rIns="0" bIns="0" anchor="ctr"/>
          <a:lstStyle/>
          <a:p>
            <a:pPr algn="ctr">
              <a:defRPr/>
            </a:pPr>
            <a:r>
              <a:rPr lang="ru-RU" sz="2400" dirty="0">
                <a:latin typeface="Arial" charset="0"/>
              </a:rPr>
              <a:t>Место </a:t>
            </a:r>
          </a:p>
          <a:p>
            <a:pPr algn="ctr">
              <a:defRPr/>
            </a:pPr>
            <a:r>
              <a:rPr lang="ru-RU" sz="2400" dirty="0">
                <a:latin typeface="Arial" charset="0"/>
              </a:rPr>
              <a:t>(где</a:t>
            </a:r>
            <a:r>
              <a:rPr lang="en-US" sz="2400" dirty="0">
                <a:latin typeface="Arial" charset="0"/>
              </a:rPr>
              <a:t>?</a:t>
            </a:r>
            <a:r>
              <a:rPr lang="ru-RU" sz="2400" dirty="0">
                <a:latin typeface="Arial" charset="0"/>
              </a:rPr>
              <a:t>.</a:t>
            </a:r>
          </a:p>
          <a:p>
            <a:pPr algn="ctr">
              <a:defRPr/>
            </a:pPr>
            <a:r>
              <a:rPr lang="ru-RU" sz="2400" dirty="0">
                <a:latin typeface="Arial" charset="0"/>
              </a:rPr>
              <a:t>Куда</a:t>
            </a:r>
            <a:r>
              <a:rPr lang="en-US" sz="2400" dirty="0">
                <a:latin typeface="Arial" charset="0"/>
              </a:rPr>
              <a:t>?</a:t>
            </a:r>
            <a:r>
              <a:rPr lang="ru-RU" sz="2400" dirty="0">
                <a:latin typeface="Arial" charset="0"/>
              </a:rPr>
              <a:t>.</a:t>
            </a:r>
          </a:p>
          <a:p>
            <a:pPr algn="ctr">
              <a:defRPr/>
            </a:pPr>
            <a:r>
              <a:rPr lang="ru-RU" sz="2400" dirty="0">
                <a:latin typeface="Arial" charset="0"/>
              </a:rPr>
              <a:t>Откуда</a:t>
            </a:r>
            <a:r>
              <a:rPr lang="en-US" sz="2400" dirty="0">
                <a:latin typeface="Arial" charset="0"/>
              </a:rPr>
              <a:t>?</a:t>
            </a:r>
            <a:r>
              <a:rPr lang="ru-RU" sz="2400" dirty="0">
                <a:latin typeface="Arial" charset="0"/>
              </a:rPr>
              <a:t>)</a:t>
            </a:r>
          </a:p>
        </p:txBody>
      </p:sp>
      <p:sp>
        <p:nvSpPr>
          <p:cNvPr id="8" name="_s1073"/>
          <p:cNvSpPr>
            <a:spLocks noChangeArrowheads="1"/>
          </p:cNvSpPr>
          <p:nvPr/>
        </p:nvSpPr>
        <p:spPr bwMode="auto">
          <a:xfrm>
            <a:off x="6877038" y="2349958"/>
            <a:ext cx="1953571" cy="1764455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path path="rect">
              <a:fillToRect l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41990" dir="1593903" algn="ctr" rotWithShape="0">
              <a:schemeClr val="accent2"/>
            </a:outerShdw>
          </a:effectLst>
        </p:spPr>
        <p:txBody>
          <a:bodyPr wrap="none" lIns="0" tIns="0" rIns="0" bIns="0" anchor="ctr"/>
          <a:lstStyle/>
          <a:p>
            <a:pPr algn="ctr">
              <a:defRPr/>
            </a:pPr>
            <a:r>
              <a:rPr lang="ru-RU" sz="2400" dirty="0">
                <a:latin typeface="Arial" charset="0"/>
              </a:rPr>
              <a:t>Способ    </a:t>
            </a:r>
          </a:p>
          <a:p>
            <a:pPr algn="ctr">
              <a:defRPr/>
            </a:pPr>
            <a:r>
              <a:rPr lang="ru-RU" sz="2400" dirty="0">
                <a:latin typeface="Arial" charset="0"/>
              </a:rPr>
              <a:t>действия </a:t>
            </a:r>
          </a:p>
          <a:p>
            <a:pPr algn="ctr">
              <a:defRPr/>
            </a:pPr>
            <a:r>
              <a:rPr lang="ru-RU" sz="2400" dirty="0">
                <a:latin typeface="Arial" charset="0"/>
              </a:rPr>
              <a:t>(как</a:t>
            </a:r>
            <a:r>
              <a:rPr lang="en-US" sz="2400" dirty="0">
                <a:latin typeface="Arial" charset="0"/>
              </a:rPr>
              <a:t>?</a:t>
            </a:r>
            <a:r>
              <a:rPr lang="ru-RU" sz="2400" dirty="0">
                <a:latin typeface="Arial" charset="0"/>
              </a:rPr>
              <a:t>)</a:t>
            </a:r>
          </a:p>
        </p:txBody>
      </p:sp>
      <p:sp>
        <p:nvSpPr>
          <p:cNvPr id="9" name="_s1067"/>
          <p:cNvSpPr>
            <a:spLocks noChangeArrowheads="1"/>
          </p:cNvSpPr>
          <p:nvPr/>
        </p:nvSpPr>
        <p:spPr bwMode="auto">
          <a:xfrm>
            <a:off x="468623" y="4582099"/>
            <a:ext cx="1799122" cy="1769769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path path="rect">
              <a:fillToRect l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41990" dir="1593903" algn="ctr" rotWithShape="0">
              <a:schemeClr val="accent2"/>
            </a:outerShdw>
          </a:effectLst>
        </p:spPr>
        <p:txBody>
          <a:bodyPr wrap="none" lIns="0" tIns="0" rIns="0" bIns="0" anchor="ctr"/>
          <a:lstStyle/>
          <a:p>
            <a:pPr algn="ctr">
              <a:defRPr/>
            </a:pPr>
            <a:r>
              <a:rPr lang="ru-RU" sz="1600" dirty="0">
                <a:latin typeface="Arial" charset="0"/>
              </a:rPr>
              <a:t>Отвечает</a:t>
            </a:r>
          </a:p>
          <a:p>
            <a:pPr algn="ctr">
              <a:defRPr/>
            </a:pPr>
            <a:r>
              <a:rPr lang="ru-RU" sz="1600" dirty="0">
                <a:latin typeface="Arial" charset="0"/>
              </a:rPr>
              <a:t> на вопросы </a:t>
            </a:r>
          </a:p>
          <a:p>
            <a:pPr algn="ctr">
              <a:defRPr/>
            </a:pPr>
            <a:r>
              <a:rPr lang="ru-RU" sz="1600" dirty="0">
                <a:latin typeface="Arial" charset="0"/>
              </a:rPr>
              <a:t>(где?. Куда?. </a:t>
            </a:r>
          </a:p>
          <a:p>
            <a:pPr algn="ctr">
              <a:defRPr/>
            </a:pPr>
            <a:r>
              <a:rPr lang="ru-RU" sz="1600" dirty="0">
                <a:latin typeface="Arial" charset="0"/>
              </a:rPr>
              <a:t>Откуда?)</a:t>
            </a:r>
          </a:p>
          <a:p>
            <a:pPr algn="ctr">
              <a:defRPr/>
            </a:pPr>
            <a:r>
              <a:rPr lang="ru-RU" sz="1600" dirty="0">
                <a:latin typeface="Arial" charset="0"/>
              </a:rPr>
              <a:t> когда?. Как?</a:t>
            </a:r>
          </a:p>
        </p:txBody>
      </p:sp>
      <p:grpSp>
        <p:nvGrpSpPr>
          <p:cNvPr id="10" name="Diagram 3"/>
          <p:cNvGrpSpPr>
            <a:grpSpLocks noChangeAspect="1"/>
          </p:cNvGrpSpPr>
          <p:nvPr/>
        </p:nvGrpSpPr>
        <p:grpSpPr bwMode="auto">
          <a:xfrm>
            <a:off x="2688817" y="2072269"/>
            <a:ext cx="5737699" cy="4509457"/>
            <a:chOff x="1979" y="1839"/>
            <a:chExt cx="1959" cy="1697"/>
          </a:xfrm>
        </p:grpSpPr>
        <p:sp>
          <p:nvSpPr>
            <p:cNvPr id="11" name="_s1062"/>
            <p:cNvSpPr>
              <a:spLocks noChangeShapeType="1"/>
            </p:cNvSpPr>
            <p:nvPr/>
          </p:nvSpPr>
          <p:spPr bwMode="auto">
            <a:xfrm flipH="1" flipV="1">
              <a:off x="2190" y="1839"/>
              <a:ext cx="196" cy="488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0" tIns="0" rIns="0" bIns="0" anchor="ctr"/>
            <a:lstStyle/>
            <a:p>
              <a:endParaRPr lang="ru-RU"/>
            </a:p>
          </p:txBody>
        </p:sp>
        <p:sp>
          <p:nvSpPr>
            <p:cNvPr id="12" name="_s1064"/>
            <p:cNvSpPr>
              <a:spLocks noChangeShapeType="1"/>
            </p:cNvSpPr>
            <p:nvPr/>
          </p:nvSpPr>
          <p:spPr bwMode="auto">
            <a:xfrm flipH="1">
              <a:off x="1979" y="2477"/>
              <a:ext cx="329" cy="75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0" tIns="0" rIns="0" bIns="0" anchor="ctr"/>
            <a:lstStyle/>
            <a:p>
              <a:endParaRPr lang="ru-RU"/>
            </a:p>
          </p:txBody>
        </p:sp>
        <p:sp>
          <p:nvSpPr>
            <p:cNvPr id="13" name="_s1066"/>
            <p:cNvSpPr>
              <a:spLocks noChangeShapeType="1"/>
            </p:cNvSpPr>
            <p:nvPr/>
          </p:nvSpPr>
          <p:spPr bwMode="auto">
            <a:xfrm flipH="1">
              <a:off x="2115" y="2679"/>
              <a:ext cx="146" cy="304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0" tIns="0" rIns="0" bIns="0" anchor="ctr"/>
            <a:lstStyle/>
            <a:p>
              <a:endParaRPr lang="ru-RU"/>
            </a:p>
          </p:txBody>
        </p:sp>
        <p:sp>
          <p:nvSpPr>
            <p:cNvPr id="14" name="_s1068"/>
            <p:cNvSpPr>
              <a:spLocks noChangeShapeType="1"/>
            </p:cNvSpPr>
            <p:nvPr/>
          </p:nvSpPr>
          <p:spPr bwMode="auto">
            <a:xfrm>
              <a:off x="3222" y="2652"/>
              <a:ext cx="146" cy="304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0" tIns="0" rIns="0" bIns="0" anchor="ctr"/>
            <a:lstStyle/>
            <a:p>
              <a:endParaRPr lang="ru-RU"/>
            </a:p>
          </p:txBody>
        </p:sp>
        <p:sp>
          <p:nvSpPr>
            <p:cNvPr id="15" name="_s1069"/>
            <p:cNvSpPr>
              <a:spLocks noChangeArrowheads="1"/>
            </p:cNvSpPr>
            <p:nvPr/>
          </p:nvSpPr>
          <p:spPr bwMode="auto">
            <a:xfrm>
              <a:off x="2362" y="2869"/>
              <a:ext cx="666" cy="667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path path="rect">
                <a:fillToRect l="100000" b="10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41990" dir="1593903" algn="ctr" rotWithShape="0">
                <a:schemeClr val="accent2"/>
              </a:outerShdw>
            </a:effectLst>
          </p:spPr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kk-KZ" sz="1600" dirty="0">
                  <a:latin typeface="Arial" charset="0"/>
                </a:rPr>
                <a:t>Обычно </a:t>
              </a:r>
            </a:p>
            <a:p>
              <a:pPr algn="ctr">
                <a:defRPr/>
              </a:pPr>
              <a:r>
                <a:rPr lang="kk-KZ" sz="1600" dirty="0">
                  <a:latin typeface="Arial" charset="0"/>
                </a:rPr>
                <a:t>относится </a:t>
              </a:r>
            </a:p>
            <a:p>
              <a:pPr algn="ctr">
                <a:defRPr/>
              </a:pPr>
              <a:r>
                <a:rPr lang="kk-KZ" sz="1600" dirty="0">
                  <a:latin typeface="Arial" charset="0"/>
                </a:rPr>
                <a:t>к глаголу-сказуемо-</a:t>
              </a:r>
            </a:p>
            <a:p>
              <a:pPr algn="ctr">
                <a:defRPr/>
              </a:pPr>
              <a:r>
                <a:rPr lang="kk-KZ" sz="1600" dirty="0">
                  <a:latin typeface="Arial" charset="0"/>
                </a:rPr>
                <a:t>му</a:t>
              </a:r>
              <a:endParaRPr lang="ru-RU" sz="1200" dirty="0">
                <a:latin typeface="Arial" charset="0"/>
              </a:endParaRPr>
            </a:p>
          </p:txBody>
        </p:sp>
        <p:sp>
          <p:nvSpPr>
            <p:cNvPr id="16" name="_s1070"/>
            <p:cNvSpPr>
              <a:spLocks noChangeShapeType="1"/>
            </p:cNvSpPr>
            <p:nvPr/>
          </p:nvSpPr>
          <p:spPr bwMode="auto">
            <a:xfrm>
              <a:off x="3099" y="2354"/>
              <a:ext cx="328" cy="75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0" tIns="0" rIns="0" bIns="0" anchor="ctr"/>
            <a:lstStyle/>
            <a:p>
              <a:endParaRPr lang="ru-RU"/>
            </a:p>
          </p:txBody>
        </p:sp>
        <p:sp>
          <p:nvSpPr>
            <p:cNvPr id="17" name="_s1071"/>
            <p:cNvSpPr>
              <a:spLocks noChangeArrowheads="1"/>
            </p:cNvSpPr>
            <p:nvPr/>
          </p:nvSpPr>
          <p:spPr bwMode="auto">
            <a:xfrm>
              <a:off x="3271" y="2869"/>
              <a:ext cx="667" cy="667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path path="rect">
                <a:fillToRect l="100000" b="10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41990" dir="1593903" algn="ctr" rotWithShape="0">
                <a:schemeClr val="accent2"/>
              </a:outerShdw>
            </a:effectLst>
          </p:spPr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kk-KZ" sz="1600">
                  <a:latin typeface="Arial" charset="0"/>
                </a:rPr>
                <a:t>Например: </a:t>
              </a:r>
            </a:p>
            <a:p>
              <a:pPr algn="ctr">
                <a:defRPr/>
              </a:pPr>
              <a:r>
                <a:rPr lang="kk-KZ" sz="1600">
                  <a:latin typeface="Arial" charset="0"/>
                </a:rPr>
                <a:t>Автобус идет</a:t>
              </a:r>
            </a:p>
            <a:p>
              <a:pPr algn="ctr">
                <a:defRPr/>
              </a:pPr>
              <a:r>
                <a:rPr lang="kk-KZ" sz="1600">
                  <a:latin typeface="Arial" charset="0"/>
                </a:rPr>
                <a:t> (куда</a:t>
              </a:r>
              <a:r>
                <a:rPr lang="en-US" sz="1600">
                  <a:latin typeface="Arial" charset="0"/>
                </a:rPr>
                <a:t>?) </a:t>
              </a:r>
              <a:r>
                <a:rPr lang="kk-KZ" sz="1600">
                  <a:latin typeface="Arial" charset="0"/>
                </a:rPr>
                <a:t> </a:t>
              </a:r>
            </a:p>
            <a:p>
              <a:pPr algn="ctr">
                <a:defRPr/>
              </a:pPr>
              <a:r>
                <a:rPr lang="kk-KZ" sz="1600">
                  <a:latin typeface="Arial" charset="0"/>
                </a:rPr>
                <a:t>к кинотеатру</a:t>
              </a:r>
            </a:p>
            <a:p>
              <a:pPr algn="ctr">
                <a:defRPr/>
              </a:pPr>
              <a:r>
                <a:rPr lang="kk-KZ" sz="1600">
                  <a:latin typeface="Arial" charset="0"/>
                </a:rPr>
                <a:t> “Арман</a:t>
              </a:r>
              <a:r>
                <a:rPr lang="ru-RU" sz="1600">
                  <a:latin typeface="Arial" charset="0"/>
                </a:rPr>
                <a:t>»</a:t>
              </a:r>
            </a:p>
          </p:txBody>
        </p:sp>
        <p:sp>
          <p:nvSpPr>
            <p:cNvPr id="18" name="_s1072"/>
            <p:cNvSpPr>
              <a:spLocks noChangeShapeType="1"/>
            </p:cNvSpPr>
            <p:nvPr/>
          </p:nvSpPr>
          <p:spPr bwMode="auto">
            <a:xfrm flipV="1">
              <a:off x="2976" y="1839"/>
              <a:ext cx="116" cy="298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0" tIns="0" rIns="0" bIns="0" anchor="ctr"/>
            <a:lstStyle/>
            <a:p>
              <a:endParaRPr lang="ru-RU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 flipH="1">
              <a:off x="2706" y="2652"/>
              <a:ext cx="1" cy="298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0" tIns="0" rIns="0" bIns="0" anchor="ctr"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980960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8496944" cy="2736304"/>
          </a:xfrm>
        </p:spPr>
        <p:txBody>
          <a:bodyPr>
            <a:normAutofit fontScale="90000"/>
          </a:bodyPr>
          <a:lstStyle/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 построили (где?) </a:t>
            </a:r>
            <a:r>
              <a:rPr lang="kk-K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рекой.</a:t>
            </a:r>
            <a:b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Розы посадили (где ?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</a:t>
            </a:r>
            <a:r>
              <a:rPr lang="kk-K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перед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домом.</a:t>
            </a:r>
            <a:r>
              <a:rPr lang="kk-KZ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Деревья посадили (где?) </a:t>
            </a:r>
            <a:r>
              <a:rPr lang="kk-K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домом.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356992"/>
            <a:ext cx="7016824" cy="2281808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Над –</a:t>
            </a:r>
            <a:r>
              <a:rPr lang="kk-KZ" dirty="0">
                <a:solidFill>
                  <a:schemeClr val="tx1"/>
                </a:solidFill>
              </a:rPr>
              <a:t> үстінде  Перед </a:t>
            </a:r>
            <a:r>
              <a:rPr lang="ru-RU" dirty="0">
                <a:solidFill>
                  <a:schemeClr val="tx1"/>
                </a:solidFill>
              </a:rPr>
              <a:t>-</a:t>
            </a:r>
            <a:r>
              <a:rPr lang="kk-KZ" dirty="0">
                <a:solidFill>
                  <a:schemeClr val="tx1"/>
                </a:solidFill>
              </a:rPr>
              <a:t>  алдында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kk-KZ" dirty="0">
                <a:solidFill>
                  <a:schemeClr val="tx1"/>
                </a:solidFill>
              </a:rPr>
              <a:t>За - артында   Под - астында  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7485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3024335"/>
          </a:xfrm>
        </p:spPr>
        <p:txBody>
          <a:bodyPr>
            <a:normAutofit/>
          </a:bodyPr>
          <a:lstStyle/>
          <a:p>
            <a:r>
              <a:rPr lang="kk-KZ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Работа над текстом </a:t>
            </a:r>
            <a:br>
              <a:rPr lang="kk-KZ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«Родная земля» на стр.182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445224"/>
            <a:ext cx="6400800" cy="193576"/>
          </a:xfrm>
        </p:spPr>
        <p:txBody>
          <a:bodyPr>
            <a:normAutofit fontScale="25000" lnSpcReduction="20000"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130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403244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6800800" cy="1800200"/>
          </a:xfrm>
        </p:spPr>
        <p:txBody>
          <a:bodyPr>
            <a:noAutofit/>
          </a:bodyPr>
          <a:lstStyle/>
          <a:p>
            <a:r>
              <a:rPr lang="kk-KZ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Шокан Валиханов /1835-1865/</a:t>
            </a:r>
          </a:p>
          <a:p>
            <a:r>
              <a:rPr lang="kk-KZ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Казахский ученый, историк, этнограф, фольклорист, путешественник, просветитель.</a:t>
            </a:r>
          </a:p>
        </p:txBody>
      </p:sp>
      <p:pic>
        <p:nvPicPr>
          <p:cNvPr id="4" name="Рисунок 3" descr="Chokan Valikhanov portrait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04664"/>
            <a:ext cx="7772399" cy="4176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6657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539</TotalTime>
  <Words>392</Words>
  <Application>Microsoft Office PowerPoint</Application>
  <PresentationFormat>Экран (4:3)</PresentationFormat>
  <Paragraphs>82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Calibri</vt:lpstr>
      <vt:lpstr>Times New Roman</vt:lpstr>
      <vt:lpstr>Wingdings</vt:lpstr>
      <vt:lpstr>Тема Office</vt:lpstr>
      <vt:lpstr>Девятое марта Классная работа</vt:lpstr>
      <vt:lpstr>Цель  : научить учащихся находить обстоятельства, выраженные существительными в творительном падеже с предлогами.  Задачи: формирование умений и знаний об обстоятельстве-существительном, воспитывать творчески мыслящую, инициативную личность, формировать интерес к познанию, к предмету</vt:lpstr>
      <vt:lpstr>Эпиграф к уроку:               Родная земля-золотая колыбель Лексическая тема: Родная земля</vt:lpstr>
      <vt:lpstr>Психологический настрой.</vt:lpstr>
      <vt:lpstr>Существительные в Т. падеже с предлогами - над, под, перед, за являются обстоятельствами места. Они отвечают на вопросы: над чем? под чем? перед чем? за чем? Где?</vt:lpstr>
      <vt:lpstr>   Время      (когда?) </vt:lpstr>
      <vt:lpstr>Дом построили (где?) над рекой. Розы посадили (где ?) перед домом. Деревья посадили (где?) за домом.</vt:lpstr>
      <vt:lpstr>Работа над текстом  «Родная земля» на стр.182</vt:lpstr>
      <vt:lpstr>Презентация PowerPoint</vt:lpstr>
      <vt:lpstr>Словарная работа</vt:lpstr>
      <vt:lpstr>Разноуровневые задания</vt:lpstr>
      <vt:lpstr>1задание .Разберите по членам предложения</vt:lpstr>
      <vt:lpstr>Отгадайте загадки  </vt:lpstr>
      <vt:lpstr>Загадки</vt:lpstr>
      <vt:lpstr>Күн – солнце -  the sun Кірпі – ежик – crew  cut </vt:lpstr>
      <vt:lpstr>3-задание</vt:lpstr>
      <vt:lpstr>Проверьте!    </vt:lpstr>
      <vt:lpstr>Музыкальная минутка</vt:lpstr>
      <vt:lpstr>Рефлексия</vt:lpstr>
      <vt:lpstr>Домашняя работа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Мы гордимся нашей школой. Перед школой посадили деревья. </dc:title>
  <dc:creator>User</dc:creator>
  <cp:lastModifiedBy>Пользователь</cp:lastModifiedBy>
  <cp:revision>46</cp:revision>
  <dcterms:created xsi:type="dcterms:W3CDTF">2015-03-11T16:43:52Z</dcterms:created>
  <dcterms:modified xsi:type="dcterms:W3CDTF">2017-03-08T14:59:44Z</dcterms:modified>
</cp:coreProperties>
</file>